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94"/>
  </p:normalViewPr>
  <p:slideViewPr>
    <p:cSldViewPr snapToGrid="0" snapToObjects="1">
      <p:cViewPr varScale="1">
        <p:scale>
          <a:sx n="121" d="100"/>
          <a:sy n="121" d="100"/>
        </p:scale>
        <p:origin x="744" y="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6/22/26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6/22/26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6/22/26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6/22/26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6/22/26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6/22/26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6/22/26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D1B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914400" y="2331720"/>
            <a:ext cx="10360152" cy="1554480"/>
          </a:xfrm>
          <a:prstGeom prst="rect">
            <a:avLst/>
          </a:prstGeom>
          <a:noFill/>
        </p:spPr>
        <p:txBody>
          <a:bodyPr wrap="square" lIns="45720" tIns="18288" rIns="45720" bIns="18288" anchor="ctr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5200" b="1" i="0">
                <a:solidFill>
                  <a:srgbClr val="C9A84C"/>
                </a:solidFill>
                <a:latin typeface="Cambria"/>
              </a:rPr>
              <a:t>Psicología de Ventas y Script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3886200"/>
            <a:ext cx="10360152" cy="640080"/>
          </a:xfrm>
          <a:prstGeom prst="rect">
            <a:avLst/>
          </a:prstGeom>
          <a:noFill/>
        </p:spPr>
        <p:txBody>
          <a:bodyPr wrap="square" lIns="45720" tIns="18288" rIns="45720" bIns="18288" anchor="ctr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400" b="0" i="0">
                <a:solidFill>
                  <a:srgbClr val="F5F0E8"/>
                </a:solidFill>
                <a:latin typeface="Calibri"/>
              </a:rPr>
              <a:t>Camasar Insurance</a:t>
            </a:r>
          </a:p>
        </p:txBody>
      </p:sp>
      <p:sp>
        <p:nvSpPr>
          <p:cNvPr id="5" name="Rectangle 4"/>
          <p:cNvSpPr/>
          <p:nvPr/>
        </p:nvSpPr>
        <p:spPr>
          <a:xfrm>
            <a:off x="4632807" y="5074920"/>
            <a:ext cx="2926080" cy="25603"/>
          </a:xfrm>
          <a:prstGeom prst="rect">
            <a:avLst/>
          </a:prstGeom>
          <a:solidFill>
            <a:srgbClr val="C9A84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D1B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48640" y="411480"/>
            <a:ext cx="11091672" cy="822960"/>
          </a:xfrm>
          <a:prstGeom prst="rect">
            <a:avLst/>
          </a:prstGeom>
          <a:noFill/>
        </p:spPr>
        <p:txBody>
          <a:bodyPr wrap="square" lIns="45720" tIns="18288" rIns="45720" bIns="18288" anchor="ctr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3600" b="1" i="0">
                <a:solidFill>
                  <a:srgbClr val="C9A84C"/>
                </a:solidFill>
                <a:latin typeface="Cambria"/>
              </a:rPr>
              <a:t>Whole Life &amp; Final Expense Carriers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371600"/>
            <a:ext cx="5486400" cy="3977639"/>
          </a:xfrm>
          <a:prstGeom prst="roundRect">
            <a:avLst>
              <a:gd name="adj" fmla="val 5000"/>
            </a:avLst>
          </a:prstGeom>
          <a:solidFill>
            <a:srgbClr val="16203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868680" y="1572768"/>
            <a:ext cx="4846320" cy="45720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800" b="1" i="0">
                <a:solidFill>
                  <a:srgbClr val="F5F0E8"/>
                </a:solidFill>
                <a:latin typeface="Calibri"/>
              </a:rPr>
              <a:t>WHOLE LIFE CARRIERS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2240280"/>
            <a:ext cx="4206240" cy="566928"/>
          </a:xfrm>
          <a:prstGeom prst="rect">
            <a:avLst/>
          </a:prstGeom>
          <a:noFill/>
        </p:spPr>
        <p:txBody>
          <a:bodyPr wrap="square" lIns="45720" tIns="18288" rIns="45720" bIns="18288" anchor="ctr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500" b="0" i="0">
                <a:solidFill>
                  <a:srgbClr val="F5F0E8"/>
                </a:solidFill>
                <a:latin typeface="Calibri"/>
              </a:rPr>
              <a:t>ELCO</a:t>
            </a:r>
          </a:p>
        </p:txBody>
      </p:sp>
      <p:sp>
        <p:nvSpPr>
          <p:cNvPr id="7" name="Oval 6"/>
          <p:cNvSpPr/>
          <p:nvPr/>
        </p:nvSpPr>
        <p:spPr>
          <a:xfrm>
            <a:off x="5321807" y="2340864"/>
            <a:ext cx="365760" cy="365760"/>
          </a:xfrm>
          <a:prstGeom prst="ellipse">
            <a:avLst/>
          </a:prstGeom>
          <a:solidFill>
            <a:srgbClr val="F39C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5321807" y="2331720"/>
            <a:ext cx="365760" cy="365760"/>
          </a:xfrm>
          <a:prstGeom prst="rect">
            <a:avLst/>
          </a:prstGeom>
          <a:noFill/>
        </p:spPr>
        <p:txBody>
          <a:bodyPr wrap="square" lIns="0" tIns="18288" rIns="0" bIns="18288" anchor="ctr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500" b="1" i="0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14400" y="2807208"/>
            <a:ext cx="4206240" cy="566928"/>
          </a:xfrm>
          <a:prstGeom prst="rect">
            <a:avLst/>
          </a:prstGeom>
          <a:noFill/>
        </p:spPr>
        <p:txBody>
          <a:bodyPr wrap="square" lIns="45720" tIns="18288" rIns="45720" bIns="18288" anchor="ctr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500" b="0" i="0">
                <a:solidFill>
                  <a:srgbClr val="F5F0E8"/>
                </a:solidFill>
                <a:latin typeface="Calibri"/>
              </a:rPr>
              <a:t>MOO</a:t>
            </a:r>
          </a:p>
        </p:txBody>
      </p:sp>
      <p:sp>
        <p:nvSpPr>
          <p:cNvPr id="10" name="Oval 9"/>
          <p:cNvSpPr/>
          <p:nvPr/>
        </p:nvSpPr>
        <p:spPr>
          <a:xfrm>
            <a:off x="5321807" y="2907792"/>
            <a:ext cx="365760" cy="365760"/>
          </a:xfrm>
          <a:prstGeom prst="ellipse">
            <a:avLst/>
          </a:prstGeom>
          <a:solidFill>
            <a:srgbClr val="C039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5321807" y="2898648"/>
            <a:ext cx="365760" cy="365760"/>
          </a:xfrm>
          <a:prstGeom prst="rect">
            <a:avLst/>
          </a:prstGeom>
          <a:noFill/>
        </p:spPr>
        <p:txBody>
          <a:bodyPr wrap="square" lIns="0" tIns="18288" rIns="0" bIns="18288" anchor="ctr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500" b="1" i="0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14400" y="3374136"/>
            <a:ext cx="4206240" cy="566928"/>
          </a:xfrm>
          <a:prstGeom prst="rect">
            <a:avLst/>
          </a:prstGeom>
          <a:noFill/>
        </p:spPr>
        <p:txBody>
          <a:bodyPr wrap="square" lIns="45720" tIns="18288" rIns="45720" bIns="18288" anchor="ctr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500" b="0" i="0">
                <a:solidFill>
                  <a:srgbClr val="F5F0E8"/>
                </a:solidFill>
                <a:latin typeface="Calibri"/>
              </a:rPr>
              <a:t>UHL</a:t>
            </a:r>
          </a:p>
        </p:txBody>
      </p:sp>
      <p:sp>
        <p:nvSpPr>
          <p:cNvPr id="13" name="Oval 12"/>
          <p:cNvSpPr/>
          <p:nvPr/>
        </p:nvSpPr>
        <p:spPr>
          <a:xfrm>
            <a:off x="5321807" y="3474720"/>
            <a:ext cx="365760" cy="365760"/>
          </a:xfrm>
          <a:prstGeom prst="ellipse">
            <a:avLst/>
          </a:prstGeom>
          <a:solidFill>
            <a:srgbClr val="F39C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5321807" y="3465576"/>
            <a:ext cx="365760" cy="365760"/>
          </a:xfrm>
          <a:prstGeom prst="rect">
            <a:avLst/>
          </a:prstGeom>
          <a:noFill/>
        </p:spPr>
        <p:txBody>
          <a:bodyPr wrap="square" lIns="0" tIns="18288" rIns="0" bIns="18288" anchor="ctr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500" b="1" i="0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245352" y="1371600"/>
            <a:ext cx="5486400" cy="3977639"/>
          </a:xfrm>
          <a:prstGeom prst="roundRect">
            <a:avLst>
              <a:gd name="adj" fmla="val 5000"/>
            </a:avLst>
          </a:prstGeom>
          <a:solidFill>
            <a:srgbClr val="16203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6565392" y="1572768"/>
            <a:ext cx="4846320" cy="45720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800" b="1" i="0">
                <a:solidFill>
                  <a:srgbClr val="F5F0E8"/>
                </a:solidFill>
                <a:latin typeface="Calibri"/>
              </a:rPr>
              <a:t>FINAL EXPENSE CARRIERS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611112" y="2240280"/>
            <a:ext cx="4206240" cy="418011"/>
          </a:xfrm>
          <a:prstGeom prst="rect">
            <a:avLst/>
          </a:prstGeom>
          <a:noFill/>
        </p:spPr>
        <p:txBody>
          <a:bodyPr wrap="square" lIns="45720" tIns="18288" rIns="45720" bIns="18288" anchor="ctr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500" b="0" i="0">
                <a:solidFill>
                  <a:srgbClr val="F5F0E8"/>
                </a:solidFill>
                <a:latin typeface="Calibri"/>
              </a:rPr>
              <a:t>TRANS FEX</a:t>
            </a:r>
          </a:p>
        </p:txBody>
      </p:sp>
      <p:sp>
        <p:nvSpPr>
          <p:cNvPr id="18" name="Oval 17"/>
          <p:cNvSpPr/>
          <p:nvPr/>
        </p:nvSpPr>
        <p:spPr>
          <a:xfrm>
            <a:off x="11018520" y="2266405"/>
            <a:ext cx="365760" cy="365760"/>
          </a:xfrm>
          <a:prstGeom prst="ellipse">
            <a:avLst/>
          </a:prstGeom>
          <a:solidFill>
            <a:srgbClr val="27AE6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TextBox 18"/>
          <p:cNvSpPr txBox="1"/>
          <p:nvPr/>
        </p:nvSpPr>
        <p:spPr>
          <a:xfrm>
            <a:off x="11018520" y="2257261"/>
            <a:ext cx="365760" cy="365760"/>
          </a:xfrm>
          <a:prstGeom prst="rect">
            <a:avLst/>
          </a:prstGeom>
          <a:noFill/>
        </p:spPr>
        <p:txBody>
          <a:bodyPr wrap="square" lIns="0" tIns="18288" rIns="0" bIns="18288" anchor="ctr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500" b="1" i="0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611112" y="2658291"/>
            <a:ext cx="4206240" cy="418011"/>
          </a:xfrm>
          <a:prstGeom prst="rect">
            <a:avLst/>
          </a:prstGeom>
          <a:noFill/>
        </p:spPr>
        <p:txBody>
          <a:bodyPr wrap="square" lIns="45720" tIns="18288" rIns="45720" bIns="18288" anchor="ctr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500" b="0" i="0">
                <a:solidFill>
                  <a:srgbClr val="F5F0E8"/>
                </a:solidFill>
                <a:latin typeface="Calibri"/>
              </a:rPr>
              <a:t>AHL</a:t>
            </a:r>
          </a:p>
        </p:txBody>
      </p:sp>
      <p:sp>
        <p:nvSpPr>
          <p:cNvPr id="21" name="Oval 20"/>
          <p:cNvSpPr/>
          <p:nvPr/>
        </p:nvSpPr>
        <p:spPr>
          <a:xfrm>
            <a:off x="11018520" y="2684417"/>
            <a:ext cx="365760" cy="365760"/>
          </a:xfrm>
          <a:prstGeom prst="ellipse">
            <a:avLst/>
          </a:prstGeom>
          <a:solidFill>
            <a:srgbClr val="27AE6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TextBox 21"/>
          <p:cNvSpPr txBox="1"/>
          <p:nvPr/>
        </p:nvSpPr>
        <p:spPr>
          <a:xfrm>
            <a:off x="11018520" y="2675273"/>
            <a:ext cx="365760" cy="365760"/>
          </a:xfrm>
          <a:prstGeom prst="rect">
            <a:avLst/>
          </a:prstGeom>
          <a:noFill/>
        </p:spPr>
        <p:txBody>
          <a:bodyPr wrap="square" lIns="0" tIns="18288" rIns="0" bIns="18288" anchor="ctr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500" b="1" i="0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11112" y="3076302"/>
            <a:ext cx="4206240" cy="418011"/>
          </a:xfrm>
          <a:prstGeom prst="rect">
            <a:avLst/>
          </a:prstGeom>
          <a:noFill/>
        </p:spPr>
        <p:txBody>
          <a:bodyPr wrap="square" lIns="45720" tIns="18288" rIns="45720" bIns="18288" anchor="ctr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500" b="0" i="0">
                <a:solidFill>
                  <a:srgbClr val="F5F0E8"/>
                </a:solidFill>
                <a:latin typeface="Calibri"/>
              </a:rPr>
              <a:t>ELCO</a:t>
            </a:r>
          </a:p>
        </p:txBody>
      </p:sp>
      <p:sp>
        <p:nvSpPr>
          <p:cNvPr id="24" name="Oval 23"/>
          <p:cNvSpPr/>
          <p:nvPr/>
        </p:nvSpPr>
        <p:spPr>
          <a:xfrm>
            <a:off x="11018520" y="3102428"/>
            <a:ext cx="365760" cy="365760"/>
          </a:xfrm>
          <a:prstGeom prst="ellipse">
            <a:avLst/>
          </a:prstGeom>
          <a:solidFill>
            <a:srgbClr val="27AE6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TextBox 24"/>
          <p:cNvSpPr txBox="1"/>
          <p:nvPr/>
        </p:nvSpPr>
        <p:spPr>
          <a:xfrm>
            <a:off x="11018520" y="3093284"/>
            <a:ext cx="365760" cy="365760"/>
          </a:xfrm>
          <a:prstGeom prst="rect">
            <a:avLst/>
          </a:prstGeom>
          <a:noFill/>
        </p:spPr>
        <p:txBody>
          <a:bodyPr wrap="square" lIns="0" tIns="18288" rIns="0" bIns="18288" anchor="ctr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500" b="1" i="0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611112" y="3494314"/>
            <a:ext cx="4206240" cy="418011"/>
          </a:xfrm>
          <a:prstGeom prst="rect">
            <a:avLst/>
          </a:prstGeom>
          <a:noFill/>
        </p:spPr>
        <p:txBody>
          <a:bodyPr wrap="square" lIns="45720" tIns="18288" rIns="45720" bIns="18288" anchor="ctr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500" b="0" i="0">
                <a:solidFill>
                  <a:srgbClr val="F5F0E8"/>
                </a:solidFill>
                <a:latin typeface="Calibri"/>
              </a:rPr>
              <a:t>MOO</a:t>
            </a:r>
          </a:p>
        </p:txBody>
      </p:sp>
      <p:sp>
        <p:nvSpPr>
          <p:cNvPr id="27" name="Oval 26"/>
          <p:cNvSpPr/>
          <p:nvPr/>
        </p:nvSpPr>
        <p:spPr>
          <a:xfrm>
            <a:off x="11018520" y="3520440"/>
            <a:ext cx="365760" cy="365760"/>
          </a:xfrm>
          <a:prstGeom prst="ellipse">
            <a:avLst/>
          </a:prstGeom>
          <a:solidFill>
            <a:srgbClr val="C039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8" name="TextBox 27"/>
          <p:cNvSpPr txBox="1"/>
          <p:nvPr/>
        </p:nvSpPr>
        <p:spPr>
          <a:xfrm>
            <a:off x="11018520" y="3511296"/>
            <a:ext cx="365760" cy="365760"/>
          </a:xfrm>
          <a:prstGeom prst="rect">
            <a:avLst/>
          </a:prstGeom>
          <a:noFill/>
        </p:spPr>
        <p:txBody>
          <a:bodyPr wrap="square" lIns="0" tIns="18288" rIns="0" bIns="18288" anchor="ctr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500" b="1" i="0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611112" y="3912325"/>
            <a:ext cx="4206240" cy="418011"/>
          </a:xfrm>
          <a:prstGeom prst="rect">
            <a:avLst/>
          </a:prstGeom>
          <a:noFill/>
        </p:spPr>
        <p:txBody>
          <a:bodyPr wrap="square" lIns="45720" tIns="18288" rIns="45720" bIns="18288" anchor="ctr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500" b="0" i="0">
                <a:solidFill>
                  <a:srgbClr val="F5F0E8"/>
                </a:solidFill>
                <a:latin typeface="Calibri"/>
              </a:rPr>
              <a:t>COREBRIDGE</a:t>
            </a:r>
          </a:p>
        </p:txBody>
      </p:sp>
      <p:sp>
        <p:nvSpPr>
          <p:cNvPr id="30" name="Oval 29"/>
          <p:cNvSpPr/>
          <p:nvPr/>
        </p:nvSpPr>
        <p:spPr>
          <a:xfrm>
            <a:off x="11018520" y="3938451"/>
            <a:ext cx="365760" cy="365760"/>
          </a:xfrm>
          <a:prstGeom prst="ellipse">
            <a:avLst/>
          </a:prstGeom>
          <a:solidFill>
            <a:srgbClr val="F39C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1" name="TextBox 30"/>
          <p:cNvSpPr txBox="1"/>
          <p:nvPr/>
        </p:nvSpPr>
        <p:spPr>
          <a:xfrm>
            <a:off x="11018520" y="3929307"/>
            <a:ext cx="365760" cy="365760"/>
          </a:xfrm>
          <a:prstGeom prst="rect">
            <a:avLst/>
          </a:prstGeom>
          <a:noFill/>
        </p:spPr>
        <p:txBody>
          <a:bodyPr wrap="square" lIns="0" tIns="18288" rIns="0" bIns="18288" anchor="ctr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500" b="1" i="0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6611112" y="4330337"/>
            <a:ext cx="4206240" cy="418011"/>
          </a:xfrm>
          <a:prstGeom prst="rect">
            <a:avLst/>
          </a:prstGeom>
          <a:noFill/>
        </p:spPr>
        <p:txBody>
          <a:bodyPr wrap="square" lIns="45720" tIns="18288" rIns="45720" bIns="18288" anchor="ctr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500" b="0" i="0">
                <a:solidFill>
                  <a:srgbClr val="F5F0E8"/>
                </a:solidFill>
                <a:latin typeface="Calibri"/>
              </a:rPr>
              <a:t>UHL</a:t>
            </a:r>
          </a:p>
        </p:txBody>
      </p:sp>
      <p:sp>
        <p:nvSpPr>
          <p:cNvPr id="33" name="Oval 32"/>
          <p:cNvSpPr/>
          <p:nvPr/>
        </p:nvSpPr>
        <p:spPr>
          <a:xfrm>
            <a:off x="11018520" y="4356462"/>
            <a:ext cx="365760" cy="365760"/>
          </a:xfrm>
          <a:prstGeom prst="ellipse">
            <a:avLst/>
          </a:prstGeom>
          <a:solidFill>
            <a:srgbClr val="F39C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4" name="TextBox 33"/>
          <p:cNvSpPr txBox="1"/>
          <p:nvPr/>
        </p:nvSpPr>
        <p:spPr>
          <a:xfrm>
            <a:off x="11018520" y="4347318"/>
            <a:ext cx="365760" cy="365760"/>
          </a:xfrm>
          <a:prstGeom prst="rect">
            <a:avLst/>
          </a:prstGeom>
          <a:noFill/>
        </p:spPr>
        <p:txBody>
          <a:bodyPr wrap="square" lIns="0" tIns="18288" rIns="0" bIns="18288" anchor="ctr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500" b="1" i="0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611112" y="4748348"/>
            <a:ext cx="4206240" cy="418011"/>
          </a:xfrm>
          <a:prstGeom prst="rect">
            <a:avLst/>
          </a:prstGeom>
          <a:noFill/>
        </p:spPr>
        <p:txBody>
          <a:bodyPr wrap="square" lIns="45720" tIns="18288" rIns="45720" bIns="18288" anchor="ctr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500" b="0" i="0">
                <a:solidFill>
                  <a:srgbClr val="F5F0E8"/>
                </a:solidFill>
                <a:latin typeface="Calibri"/>
              </a:rPr>
              <a:t>SBLI</a:t>
            </a:r>
          </a:p>
        </p:txBody>
      </p:sp>
      <p:sp>
        <p:nvSpPr>
          <p:cNvPr id="36" name="Oval 35"/>
          <p:cNvSpPr/>
          <p:nvPr/>
        </p:nvSpPr>
        <p:spPr>
          <a:xfrm>
            <a:off x="11018520" y="4774474"/>
            <a:ext cx="365760" cy="365760"/>
          </a:xfrm>
          <a:prstGeom prst="ellipse">
            <a:avLst/>
          </a:prstGeom>
          <a:solidFill>
            <a:srgbClr val="F39C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7" name="TextBox 36"/>
          <p:cNvSpPr txBox="1"/>
          <p:nvPr/>
        </p:nvSpPr>
        <p:spPr>
          <a:xfrm>
            <a:off x="11018520" y="4765330"/>
            <a:ext cx="365760" cy="365760"/>
          </a:xfrm>
          <a:prstGeom prst="rect">
            <a:avLst/>
          </a:prstGeom>
          <a:noFill/>
        </p:spPr>
        <p:txBody>
          <a:bodyPr wrap="square" lIns="0" tIns="18288" rIns="0" bIns="18288" anchor="ctr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500" b="1" i="0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38" name="Oval 37"/>
          <p:cNvSpPr/>
          <p:nvPr/>
        </p:nvSpPr>
        <p:spPr>
          <a:xfrm>
            <a:off x="1828800" y="5806440"/>
            <a:ext cx="310896" cy="310896"/>
          </a:xfrm>
          <a:prstGeom prst="ellipse">
            <a:avLst/>
          </a:prstGeom>
          <a:solidFill>
            <a:srgbClr val="27AE6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9" name="TextBox 38"/>
          <p:cNvSpPr txBox="1"/>
          <p:nvPr/>
        </p:nvSpPr>
        <p:spPr>
          <a:xfrm>
            <a:off x="1828800" y="5797296"/>
            <a:ext cx="310896" cy="310896"/>
          </a:xfrm>
          <a:prstGeom prst="rect">
            <a:avLst/>
          </a:prstGeom>
          <a:noFill/>
        </p:spPr>
        <p:txBody>
          <a:bodyPr wrap="square" lIns="0" tIns="18288" rIns="0" bIns="18288" anchor="ctr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500" b="1" i="0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2249424" y="5779007"/>
            <a:ext cx="2377440" cy="365760"/>
          </a:xfrm>
          <a:prstGeom prst="rect">
            <a:avLst/>
          </a:prstGeom>
          <a:noFill/>
        </p:spPr>
        <p:txBody>
          <a:bodyPr wrap="square" lIns="45720" tIns="18288" rIns="45720" bIns="18288" anchor="ctr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400" b="0" i="0">
                <a:solidFill>
                  <a:srgbClr val="F5F0E8"/>
                </a:solidFill>
                <a:latin typeface="Calibri"/>
              </a:rPr>
              <a:t>Lenient</a:t>
            </a:r>
          </a:p>
        </p:txBody>
      </p:sp>
      <p:sp>
        <p:nvSpPr>
          <p:cNvPr id="41" name="Oval 40"/>
          <p:cNvSpPr/>
          <p:nvPr/>
        </p:nvSpPr>
        <p:spPr>
          <a:xfrm>
            <a:off x="4846320" y="5806440"/>
            <a:ext cx="310896" cy="310896"/>
          </a:xfrm>
          <a:prstGeom prst="ellipse">
            <a:avLst/>
          </a:prstGeom>
          <a:solidFill>
            <a:srgbClr val="F39C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2" name="TextBox 41"/>
          <p:cNvSpPr txBox="1"/>
          <p:nvPr/>
        </p:nvSpPr>
        <p:spPr>
          <a:xfrm>
            <a:off x="4846320" y="5797296"/>
            <a:ext cx="310896" cy="310896"/>
          </a:xfrm>
          <a:prstGeom prst="rect">
            <a:avLst/>
          </a:prstGeom>
          <a:noFill/>
        </p:spPr>
        <p:txBody>
          <a:bodyPr wrap="square" lIns="0" tIns="18288" rIns="0" bIns="18288" anchor="ctr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500" b="1" i="0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5266944" y="5779007"/>
            <a:ext cx="2377440" cy="365760"/>
          </a:xfrm>
          <a:prstGeom prst="rect">
            <a:avLst/>
          </a:prstGeom>
          <a:noFill/>
        </p:spPr>
        <p:txBody>
          <a:bodyPr wrap="square" lIns="45720" tIns="18288" rIns="45720" bIns="18288" anchor="ctr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400" b="0" i="0">
                <a:solidFill>
                  <a:srgbClr val="F5F0E8"/>
                </a:solidFill>
                <a:latin typeface="Calibri"/>
              </a:rPr>
              <a:t>Moderate</a:t>
            </a:r>
          </a:p>
        </p:txBody>
      </p:sp>
      <p:sp>
        <p:nvSpPr>
          <p:cNvPr id="44" name="Oval 43"/>
          <p:cNvSpPr/>
          <p:nvPr/>
        </p:nvSpPr>
        <p:spPr>
          <a:xfrm>
            <a:off x="7863840" y="5806440"/>
            <a:ext cx="310896" cy="310896"/>
          </a:xfrm>
          <a:prstGeom prst="ellipse">
            <a:avLst/>
          </a:prstGeom>
          <a:solidFill>
            <a:srgbClr val="C039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5" name="TextBox 44"/>
          <p:cNvSpPr txBox="1"/>
          <p:nvPr/>
        </p:nvSpPr>
        <p:spPr>
          <a:xfrm>
            <a:off x="7863840" y="5797296"/>
            <a:ext cx="310896" cy="310896"/>
          </a:xfrm>
          <a:prstGeom prst="rect">
            <a:avLst/>
          </a:prstGeom>
          <a:noFill/>
        </p:spPr>
        <p:txBody>
          <a:bodyPr wrap="square" lIns="0" tIns="18288" rIns="0" bIns="18288" anchor="ctr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500" b="1" i="0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8284463" y="5779007"/>
            <a:ext cx="2377440" cy="365760"/>
          </a:xfrm>
          <a:prstGeom prst="rect">
            <a:avLst/>
          </a:prstGeom>
          <a:noFill/>
        </p:spPr>
        <p:txBody>
          <a:bodyPr wrap="square" lIns="45720" tIns="18288" rIns="45720" bIns="18288" anchor="ctr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400" b="0" i="0">
                <a:solidFill>
                  <a:srgbClr val="F5F0E8"/>
                </a:solidFill>
                <a:latin typeface="Calibri"/>
              </a:rPr>
              <a:t>Strict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D1B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48640" y="411480"/>
            <a:ext cx="11091672" cy="822960"/>
          </a:xfrm>
          <a:prstGeom prst="rect">
            <a:avLst/>
          </a:prstGeom>
          <a:noFill/>
        </p:spPr>
        <p:txBody>
          <a:bodyPr wrap="square" lIns="45720" tIns="18288" rIns="45720" bIns="18288" anchor="ctr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3600" b="1" i="0">
                <a:solidFill>
                  <a:srgbClr val="C9A84C"/>
                </a:solidFill>
                <a:latin typeface="Cambria"/>
              </a:rPr>
              <a:t>Equity Protection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417320"/>
            <a:ext cx="11091672" cy="1691640"/>
          </a:xfrm>
          <a:prstGeom prst="roundRect">
            <a:avLst>
              <a:gd name="adj" fmla="val 5000"/>
            </a:avLst>
          </a:prstGeom>
          <a:solidFill>
            <a:srgbClr val="1E3A5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914400" y="1627632"/>
            <a:ext cx="10332720" cy="640080"/>
          </a:xfrm>
          <a:prstGeom prst="rect">
            <a:avLst/>
          </a:prstGeom>
          <a:noFill/>
        </p:spPr>
        <p:txBody>
          <a:bodyPr wrap="square" lIns="45720" tIns="18288" rIns="45720" bIns="18288" anchor="ctr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800" b="0" i="0">
                <a:solidFill>
                  <a:srgbClr val="F5F0E8"/>
                </a:solidFill>
                <a:latin typeface="Calibri"/>
              </a:rPr>
              <a:t>Pago mensual hipoteca </a:t>
            </a:r>
            <a:r>
              <a:rPr sz="1800" b="1" i="0">
                <a:solidFill>
                  <a:srgbClr val="C9A84C"/>
                </a:solidFill>
                <a:latin typeface="Calibri"/>
              </a:rPr>
              <a:t>× 6 meses</a:t>
            </a:r>
            <a:r>
              <a:rPr sz="1800" b="0" i="0">
                <a:solidFill>
                  <a:srgbClr val="F5F0E8"/>
                </a:solidFill>
                <a:latin typeface="Calibri"/>
              </a:rPr>
              <a:t>  =  Opción mínima de cobertura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2286000"/>
            <a:ext cx="10332720" cy="640080"/>
          </a:xfrm>
          <a:prstGeom prst="rect">
            <a:avLst/>
          </a:prstGeom>
          <a:noFill/>
        </p:spPr>
        <p:txBody>
          <a:bodyPr wrap="square" lIns="45720" tIns="18288" rIns="45720" bIns="18288" anchor="ctr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800" b="0" i="0">
                <a:solidFill>
                  <a:srgbClr val="F5F0E8"/>
                </a:solidFill>
                <a:latin typeface="Calibri"/>
              </a:rPr>
              <a:t>Pago mensual hipoteca </a:t>
            </a:r>
            <a:r>
              <a:rPr sz="1800" b="1" i="0">
                <a:solidFill>
                  <a:srgbClr val="C9A84C"/>
                </a:solidFill>
                <a:latin typeface="Calibri"/>
              </a:rPr>
              <a:t>× 36 meses</a:t>
            </a:r>
            <a:r>
              <a:rPr sz="1800" b="0" i="0">
                <a:solidFill>
                  <a:srgbClr val="F5F0E8"/>
                </a:solidFill>
                <a:latin typeface="Calibri"/>
              </a:rPr>
              <a:t>  =  Opción máxima de cobertura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48640" y="3291840"/>
            <a:ext cx="11091672" cy="3063240"/>
          </a:xfrm>
          <a:prstGeom prst="roundRect">
            <a:avLst>
              <a:gd name="adj" fmla="val 3000"/>
            </a:avLst>
          </a:prstGeom>
          <a:solidFill>
            <a:srgbClr val="16203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914400" y="3520440"/>
            <a:ext cx="10332720" cy="265176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marL="201168" indent="-201168" algn="l">
              <a:lnSpc>
                <a:spcPct val="100000"/>
              </a:lnSpc>
              <a:spcBef>
                <a:spcPts val="0"/>
              </a:spcBef>
              <a:spcAft>
                <a:spcPts val="700"/>
              </a:spcAft>
              <a:buClr>
                <a:srgbClr val="C9A84C"/>
              </a:buClr>
              <a:buFont typeface="Arial"/>
              <a:buChar char="•"/>
            </a:pPr>
            <a:r>
              <a:rPr sz="1350" b="0" i="0">
                <a:solidFill>
                  <a:srgbClr val="F5F0E8"/>
                </a:solidFill>
                <a:latin typeface="Calibri"/>
              </a:rPr>
              <a:t>Use Whole Life o FEX.</a:t>
            </a:r>
          </a:p>
          <a:p>
            <a:pPr marL="201168" indent="-201168" algn="l">
              <a:lnSpc>
                <a:spcPct val="100000"/>
              </a:lnSpc>
              <a:spcBef>
                <a:spcPts val="0"/>
              </a:spcBef>
              <a:spcAft>
                <a:spcPts val="700"/>
              </a:spcAft>
              <a:buClr>
                <a:srgbClr val="C9A84C"/>
              </a:buClr>
              <a:buFont typeface="Arial"/>
              <a:buChar char="•"/>
            </a:pPr>
            <a:r>
              <a:rPr sz="1350" b="0" i="0">
                <a:solidFill>
                  <a:srgbClr val="F5F0E8"/>
                </a:solidFill>
                <a:latin typeface="Calibri"/>
              </a:rPr>
              <a:t>Tome el pago mensual de la hipoteca y encuentre opciones de cobertura apropiadas, normalmente entre 6 meses de ingresos o 3 años de pagos hipotecarios.</a:t>
            </a:r>
          </a:p>
          <a:p>
            <a:pPr marL="201168" indent="-201168" algn="l">
              <a:lnSpc>
                <a:spcPct val="100000"/>
              </a:lnSpc>
              <a:spcBef>
                <a:spcPts val="0"/>
              </a:spcBef>
              <a:spcAft>
                <a:spcPts val="700"/>
              </a:spcAft>
              <a:buClr>
                <a:srgbClr val="C9A84C"/>
              </a:buClr>
              <a:buFont typeface="Arial"/>
              <a:buChar char="•"/>
            </a:pPr>
            <a:r>
              <a:rPr sz="1350" b="0" i="0">
                <a:solidFill>
                  <a:srgbClr val="F5F0E8"/>
                </a:solidFill>
                <a:latin typeface="Calibri"/>
              </a:rPr>
              <a:t>El ingreso mensual del cliente le indicará qué opción tiene más sentido para él.</a:t>
            </a:r>
          </a:p>
          <a:p>
            <a:pPr marL="201168" indent="-201168" algn="l">
              <a:lnSpc>
                <a:spcPct val="100000"/>
              </a:lnSpc>
              <a:spcBef>
                <a:spcPts val="0"/>
              </a:spcBef>
              <a:spcAft>
                <a:spcPts val="700"/>
              </a:spcAft>
              <a:buClr>
                <a:srgbClr val="C9A84C"/>
              </a:buClr>
              <a:buFont typeface="Arial"/>
              <a:buChar char="•"/>
            </a:pPr>
            <a:r>
              <a:rPr sz="1350" b="0" i="0">
                <a:solidFill>
                  <a:srgbClr val="F5F0E8"/>
                </a:solidFill>
                <a:latin typeface="Calibri"/>
              </a:rPr>
              <a:t>No siempre es solo para personas mayores o con problemas de salud. También puede tener sentido para personas que buscan una cobertura más económica o cuya familia probablemente vendería la casa.</a:t>
            </a:r>
          </a:p>
          <a:p>
            <a:pPr marL="201168" indent="-201168" algn="l">
              <a:lnSpc>
                <a:spcPct val="100000"/>
              </a:lnSpc>
              <a:spcBef>
                <a:spcPts val="0"/>
              </a:spcBef>
              <a:spcAft>
                <a:spcPts val="700"/>
              </a:spcAft>
              <a:buClr>
                <a:srgbClr val="C9A84C"/>
              </a:buClr>
              <a:buFont typeface="Arial"/>
              <a:buChar char="•"/>
            </a:pPr>
            <a:r>
              <a:rPr sz="1350" b="0" i="0">
                <a:solidFill>
                  <a:srgbClr val="F5F0E8"/>
                </a:solidFill>
                <a:latin typeface="Calibri"/>
              </a:rPr>
              <a:t>Profundice en cuánta plusvalía (equity) ha acumulado en la vivienda y haga énfasis en esa cantidad. Recuerde que seguirá aumentando mes tras mes.</a:t>
            </a:r>
          </a:p>
          <a:p>
            <a:pPr marL="201168" indent="-201168" algn="l">
              <a:lnSpc>
                <a:spcPct val="100000"/>
              </a:lnSpc>
              <a:spcBef>
                <a:spcPts val="0"/>
              </a:spcBef>
              <a:spcAft>
                <a:spcPts val="700"/>
              </a:spcAft>
              <a:buClr>
                <a:srgbClr val="C9A84C"/>
              </a:buClr>
              <a:buFont typeface="Arial"/>
              <a:buChar char="•"/>
            </a:pPr>
            <a:r>
              <a:rPr sz="1350" b="0" i="0">
                <a:solidFill>
                  <a:srgbClr val="F5F0E8"/>
                </a:solidFill>
                <a:latin typeface="Calibri"/>
              </a:rPr>
              <a:t>Hable también sobre el Período Crítico (Critical Period) y la importancia de proteger a la familia durante esos años clave.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D1B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48640" y="320040"/>
            <a:ext cx="5486400" cy="36576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300" b="1" i="0">
                <a:solidFill>
                  <a:srgbClr val="A89880"/>
                </a:solidFill>
                <a:latin typeface="Calibri"/>
              </a:rPr>
              <a:t>MOCK CLIENT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603504"/>
            <a:ext cx="7315200" cy="64008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3600" b="1" i="0">
                <a:solidFill>
                  <a:srgbClr val="C9A84C"/>
                </a:solidFill>
                <a:latin typeface="Cambria"/>
              </a:rPr>
              <a:t>Maria Santos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48640" y="1508760"/>
            <a:ext cx="2377440" cy="1371600"/>
          </a:xfrm>
          <a:prstGeom prst="roundRect">
            <a:avLst>
              <a:gd name="adj" fmla="val 8000"/>
            </a:avLst>
          </a:prstGeom>
          <a:solidFill>
            <a:srgbClr val="1E3A5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731520" y="1655063"/>
            <a:ext cx="2011680" cy="32004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100" b="1" i="0">
                <a:solidFill>
                  <a:srgbClr val="C9A84C"/>
                </a:solidFill>
                <a:latin typeface="Calibri"/>
              </a:rPr>
              <a:t>EDAD / DOB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1984248"/>
            <a:ext cx="2011680" cy="804672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300" b="0" i="0">
                <a:solidFill>
                  <a:srgbClr val="F5F0E8"/>
                </a:solidFill>
                <a:latin typeface="Calibri"/>
              </a:rPr>
              <a:t>68  ·  10/10/1957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154680" y="1508760"/>
            <a:ext cx="2377440" cy="1371600"/>
          </a:xfrm>
          <a:prstGeom prst="roundRect">
            <a:avLst>
              <a:gd name="adj" fmla="val 8000"/>
            </a:avLst>
          </a:prstGeom>
          <a:solidFill>
            <a:srgbClr val="1E3A5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3337560" y="1655063"/>
            <a:ext cx="2011680" cy="32004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100" b="1" i="0">
                <a:solidFill>
                  <a:srgbClr val="C9A84C"/>
                </a:solidFill>
                <a:latin typeface="Calibri"/>
              </a:rPr>
              <a:t>SALUD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337560" y="1984248"/>
            <a:ext cx="2011680" cy="804672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300" b="0" i="0">
                <a:solidFill>
                  <a:srgbClr val="F5F0E8"/>
                </a:solidFill>
                <a:latin typeface="Calibri"/>
              </a:rPr>
              <a:t>Diabetes Tipo 2 (1 med), HBP, colesterol alto, COPD — 15 medicamentos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48640" y="3044952"/>
            <a:ext cx="2377440" cy="1371600"/>
          </a:xfrm>
          <a:prstGeom prst="roundRect">
            <a:avLst>
              <a:gd name="adj" fmla="val 8000"/>
            </a:avLst>
          </a:prstGeom>
          <a:solidFill>
            <a:srgbClr val="1E3A5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731520" y="3191256"/>
            <a:ext cx="2011680" cy="32004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100" b="1" i="0">
                <a:solidFill>
                  <a:srgbClr val="C9A84C"/>
                </a:solidFill>
                <a:latin typeface="Calibri"/>
              </a:rPr>
              <a:t>DEBE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31520" y="3520440"/>
            <a:ext cx="2011680" cy="804672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300" b="0" i="0">
                <a:solidFill>
                  <a:srgbClr val="F5F0E8"/>
                </a:solidFill>
                <a:latin typeface="Calibri"/>
              </a:rPr>
              <a:t>$200K  ·  29 años restantes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3154680" y="3044952"/>
            <a:ext cx="2377440" cy="1371600"/>
          </a:xfrm>
          <a:prstGeom prst="roundRect">
            <a:avLst>
              <a:gd name="adj" fmla="val 8000"/>
            </a:avLst>
          </a:prstGeom>
          <a:solidFill>
            <a:srgbClr val="1E3A5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3337560" y="3191256"/>
            <a:ext cx="2011680" cy="32004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100" b="1" i="0">
                <a:solidFill>
                  <a:srgbClr val="C9A84C"/>
                </a:solidFill>
                <a:latin typeface="Calibri"/>
              </a:rPr>
              <a:t>EQUITY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337560" y="3520440"/>
            <a:ext cx="2011680" cy="804672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300" b="0" i="0">
                <a:solidFill>
                  <a:srgbClr val="F5F0E8"/>
                </a:solidFill>
                <a:latin typeface="Calibri"/>
              </a:rPr>
              <a:t>$100K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48640" y="4581144"/>
            <a:ext cx="2377440" cy="1371600"/>
          </a:xfrm>
          <a:prstGeom prst="roundRect">
            <a:avLst>
              <a:gd name="adj" fmla="val 8000"/>
            </a:avLst>
          </a:prstGeom>
          <a:solidFill>
            <a:srgbClr val="1E3A5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TextBox 17"/>
          <p:cNvSpPr txBox="1"/>
          <p:nvPr/>
        </p:nvSpPr>
        <p:spPr>
          <a:xfrm>
            <a:off x="731520" y="4727448"/>
            <a:ext cx="2011680" cy="32004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100" b="1" i="0">
                <a:solidFill>
                  <a:srgbClr val="C9A84C"/>
                </a:solidFill>
                <a:latin typeface="Calibri"/>
              </a:rPr>
              <a:t>HIPOTECA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31520" y="5056631"/>
            <a:ext cx="2011680" cy="804672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300" b="0" i="0">
                <a:solidFill>
                  <a:srgbClr val="F5F0E8"/>
                </a:solidFill>
                <a:latin typeface="Calibri"/>
              </a:rPr>
              <a:t>$1,870/mo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3154680" y="4581144"/>
            <a:ext cx="2377440" cy="1371600"/>
          </a:xfrm>
          <a:prstGeom prst="roundRect">
            <a:avLst>
              <a:gd name="adj" fmla="val 8000"/>
            </a:avLst>
          </a:prstGeom>
          <a:solidFill>
            <a:srgbClr val="1E3A5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TextBox 20"/>
          <p:cNvSpPr txBox="1"/>
          <p:nvPr/>
        </p:nvSpPr>
        <p:spPr>
          <a:xfrm>
            <a:off x="3337560" y="4727448"/>
            <a:ext cx="2011680" cy="32004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100" b="1" i="0">
                <a:solidFill>
                  <a:srgbClr val="C9A84C"/>
                </a:solidFill>
                <a:latin typeface="Calibri"/>
              </a:rPr>
              <a:t>INGRESO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3337560" y="5056631"/>
            <a:ext cx="2011680" cy="804672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300" b="0" i="0">
                <a:solidFill>
                  <a:srgbClr val="F5F0E8"/>
                </a:solidFill>
                <a:latin typeface="Calibri"/>
              </a:rPr>
              <a:t>$3,000/mo ($1,200 restantes)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5760720" y="1508760"/>
            <a:ext cx="5897880" cy="4800600"/>
          </a:xfrm>
          <a:prstGeom prst="roundRect">
            <a:avLst>
              <a:gd name="adj" fmla="val 3500"/>
            </a:avLst>
          </a:prstGeom>
          <a:solidFill>
            <a:srgbClr val="16203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4" name="TextBox 23"/>
          <p:cNvSpPr txBox="1"/>
          <p:nvPr/>
        </p:nvSpPr>
        <p:spPr>
          <a:xfrm>
            <a:off x="6053328" y="1709928"/>
            <a:ext cx="5312664" cy="41148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600" b="1" i="0">
                <a:solidFill>
                  <a:srgbClr val="C9A84C"/>
                </a:solidFill>
                <a:latin typeface="Calibri"/>
              </a:rPr>
              <a:t>Valor que obtuve preguntando: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071616" y="2221991"/>
            <a:ext cx="5294376" cy="3558923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marL="201168" indent="-201168" algn="l">
              <a:lnSpc>
                <a:spcPct val="98000"/>
              </a:lnSpc>
              <a:spcBef>
                <a:spcPts val="0"/>
              </a:spcBef>
              <a:spcAft>
                <a:spcPts val="500"/>
              </a:spcAft>
              <a:buClr>
                <a:srgbClr val="C9A84C"/>
              </a:buClr>
              <a:buFont typeface="Arial"/>
              <a:buChar char="•"/>
            </a:pPr>
            <a:r>
              <a:rPr sz="1300" b="0" i="0" dirty="0">
                <a:solidFill>
                  <a:srgbClr val="F5F0E8"/>
                </a:solidFill>
                <a:latin typeface="Calibri"/>
              </a:rPr>
              <a:t>Su </a:t>
            </a:r>
            <a:r>
              <a:rPr sz="1300" b="0" i="0" dirty="0" err="1">
                <a:solidFill>
                  <a:srgbClr val="F5F0E8"/>
                </a:solidFill>
                <a:latin typeface="Calibri"/>
              </a:rPr>
              <a:t>hijo</a:t>
            </a:r>
            <a:r>
              <a:rPr sz="1300" b="0" i="0" dirty="0">
                <a:solidFill>
                  <a:srgbClr val="F5F0E8"/>
                </a:solidFill>
                <a:latin typeface="Calibri"/>
              </a:rPr>
              <a:t> se </a:t>
            </a:r>
            <a:r>
              <a:rPr sz="1300" b="0" i="0" dirty="0" err="1">
                <a:solidFill>
                  <a:srgbClr val="F5F0E8"/>
                </a:solidFill>
                <a:latin typeface="Calibri"/>
              </a:rPr>
              <a:t>quedará</a:t>
            </a:r>
            <a:r>
              <a:rPr sz="1300" b="0" i="0" dirty="0">
                <a:solidFill>
                  <a:srgbClr val="F5F0E8"/>
                </a:solidFill>
                <a:latin typeface="Calibri"/>
              </a:rPr>
              <a:t> con la casa.</a:t>
            </a:r>
          </a:p>
          <a:p>
            <a:pPr marL="201168" indent="-201168" algn="l">
              <a:lnSpc>
                <a:spcPct val="98000"/>
              </a:lnSpc>
              <a:spcBef>
                <a:spcPts val="0"/>
              </a:spcBef>
              <a:spcAft>
                <a:spcPts val="500"/>
              </a:spcAft>
              <a:buClr>
                <a:srgbClr val="C9A84C"/>
              </a:buClr>
              <a:buFont typeface="Arial"/>
              <a:buChar char="•"/>
            </a:pPr>
            <a:r>
              <a:rPr sz="1300" b="0" i="0" dirty="0" err="1">
                <a:solidFill>
                  <a:srgbClr val="F5F0E8"/>
                </a:solidFill>
                <a:latin typeface="Calibri"/>
              </a:rPr>
              <a:t>Él</a:t>
            </a:r>
            <a:r>
              <a:rPr sz="13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300" b="0" i="0" dirty="0" err="1">
                <a:solidFill>
                  <a:srgbClr val="F5F0E8"/>
                </a:solidFill>
                <a:latin typeface="Calibri"/>
              </a:rPr>
              <a:t>tiene</a:t>
            </a:r>
            <a:r>
              <a:rPr sz="13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300" b="0" i="0" dirty="0" err="1">
                <a:solidFill>
                  <a:srgbClr val="F5F0E8"/>
                </a:solidFill>
                <a:latin typeface="Calibri"/>
              </a:rPr>
              <a:t>su</a:t>
            </a:r>
            <a:r>
              <a:rPr sz="13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300" b="0" i="0" dirty="0" err="1">
                <a:solidFill>
                  <a:srgbClr val="F5F0E8"/>
                </a:solidFill>
                <a:latin typeface="Calibri"/>
              </a:rPr>
              <a:t>propia</a:t>
            </a:r>
            <a:r>
              <a:rPr sz="1300" b="0" i="0" dirty="0">
                <a:solidFill>
                  <a:srgbClr val="F5F0E8"/>
                </a:solidFill>
                <a:latin typeface="Calibri"/>
              </a:rPr>
              <a:t> familia y no </a:t>
            </a:r>
            <a:r>
              <a:rPr sz="1300" b="0" i="0" dirty="0" err="1">
                <a:solidFill>
                  <a:srgbClr val="F5F0E8"/>
                </a:solidFill>
                <a:latin typeface="Calibri"/>
              </a:rPr>
              <a:t>vive</a:t>
            </a:r>
            <a:r>
              <a:rPr sz="1300" b="0" i="0" dirty="0">
                <a:solidFill>
                  <a:srgbClr val="F5F0E8"/>
                </a:solidFill>
                <a:latin typeface="Calibri"/>
              </a:rPr>
              <a:t> con </a:t>
            </a:r>
            <a:r>
              <a:rPr sz="1300" b="0" i="0" dirty="0" err="1">
                <a:solidFill>
                  <a:srgbClr val="F5F0E8"/>
                </a:solidFill>
                <a:latin typeface="Calibri"/>
              </a:rPr>
              <a:t>usted</a:t>
            </a:r>
            <a:r>
              <a:rPr sz="1300" b="0" i="0" dirty="0">
                <a:solidFill>
                  <a:srgbClr val="F5F0E8"/>
                </a:solidFill>
                <a:latin typeface="Calibri"/>
              </a:rPr>
              <a:t>.</a:t>
            </a:r>
          </a:p>
          <a:p>
            <a:pPr marL="201168" indent="-201168" algn="l">
              <a:lnSpc>
                <a:spcPct val="98000"/>
              </a:lnSpc>
              <a:spcBef>
                <a:spcPts val="0"/>
              </a:spcBef>
              <a:spcAft>
                <a:spcPts val="500"/>
              </a:spcAft>
              <a:buClr>
                <a:srgbClr val="C9A84C"/>
              </a:buClr>
              <a:buFont typeface="Arial"/>
              <a:buChar char="•"/>
            </a:pPr>
            <a:r>
              <a:rPr sz="1300" b="0" i="0" dirty="0">
                <a:solidFill>
                  <a:srgbClr val="F5F0E8"/>
                </a:solidFill>
                <a:latin typeface="Calibri"/>
              </a:rPr>
              <a:t>"Como </a:t>
            </a:r>
            <a:r>
              <a:rPr sz="1300" b="0" i="0" dirty="0" err="1">
                <a:solidFill>
                  <a:srgbClr val="F5F0E8"/>
                </a:solidFill>
                <a:latin typeface="Calibri"/>
              </a:rPr>
              <a:t>él</a:t>
            </a:r>
            <a:r>
              <a:rPr sz="13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300" b="0" i="0" dirty="0" err="1">
                <a:solidFill>
                  <a:srgbClr val="F5F0E8"/>
                </a:solidFill>
                <a:latin typeface="Calibri"/>
              </a:rPr>
              <a:t>tiene</a:t>
            </a:r>
            <a:r>
              <a:rPr sz="13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300" b="0" i="0" dirty="0" err="1">
                <a:solidFill>
                  <a:srgbClr val="F5F0E8"/>
                </a:solidFill>
                <a:latin typeface="Calibri"/>
              </a:rPr>
              <a:t>su</a:t>
            </a:r>
            <a:r>
              <a:rPr sz="13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300" b="0" i="0" dirty="0" err="1">
                <a:solidFill>
                  <a:srgbClr val="F5F0E8"/>
                </a:solidFill>
                <a:latin typeface="Calibri"/>
              </a:rPr>
              <a:t>propia</a:t>
            </a:r>
            <a:r>
              <a:rPr sz="1300" b="0" i="0" dirty="0">
                <a:solidFill>
                  <a:srgbClr val="F5F0E8"/>
                </a:solidFill>
                <a:latin typeface="Calibri"/>
              </a:rPr>
              <a:t> familia y </a:t>
            </a:r>
            <a:r>
              <a:rPr sz="1300" b="0" i="0" dirty="0" err="1">
                <a:solidFill>
                  <a:srgbClr val="F5F0E8"/>
                </a:solidFill>
                <a:latin typeface="Calibri"/>
              </a:rPr>
              <a:t>su</a:t>
            </a:r>
            <a:r>
              <a:rPr sz="13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300" b="0" i="0" dirty="0" err="1">
                <a:solidFill>
                  <a:srgbClr val="F5F0E8"/>
                </a:solidFill>
                <a:latin typeface="Calibri"/>
              </a:rPr>
              <a:t>propia</a:t>
            </a:r>
            <a:r>
              <a:rPr sz="1300" b="0" i="0" dirty="0">
                <a:solidFill>
                  <a:srgbClr val="F5F0E8"/>
                </a:solidFill>
                <a:latin typeface="Calibri"/>
              </a:rPr>
              <a:t> casa, </a:t>
            </a:r>
            <a:r>
              <a:rPr sz="1300" b="0" i="0" dirty="0" err="1">
                <a:solidFill>
                  <a:srgbClr val="F5F0E8"/>
                </a:solidFill>
                <a:latin typeface="Calibri"/>
              </a:rPr>
              <a:t>probablemente</a:t>
            </a:r>
            <a:r>
              <a:rPr sz="13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300" b="0" i="0" dirty="0" err="1">
                <a:solidFill>
                  <a:srgbClr val="F5F0E8"/>
                </a:solidFill>
                <a:latin typeface="Calibri"/>
              </a:rPr>
              <a:t>rentaría</a:t>
            </a:r>
            <a:r>
              <a:rPr sz="13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300" b="0" i="0" dirty="0" err="1">
                <a:solidFill>
                  <a:srgbClr val="F5F0E8"/>
                </a:solidFill>
                <a:latin typeface="Calibri"/>
              </a:rPr>
              <a:t>esta</a:t>
            </a:r>
            <a:r>
              <a:rPr sz="13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300" b="0" i="0" dirty="0" err="1">
                <a:solidFill>
                  <a:srgbClr val="F5F0E8"/>
                </a:solidFill>
                <a:latin typeface="Calibri"/>
              </a:rPr>
              <a:t>propiedad</a:t>
            </a:r>
            <a:r>
              <a:rPr sz="1300" b="0" i="0" dirty="0">
                <a:solidFill>
                  <a:srgbClr val="F5F0E8"/>
                </a:solidFill>
                <a:latin typeface="Calibri"/>
              </a:rPr>
              <a:t> o la </a:t>
            </a:r>
            <a:r>
              <a:rPr sz="1300" b="0" i="0" dirty="0" err="1">
                <a:solidFill>
                  <a:srgbClr val="F5F0E8"/>
                </a:solidFill>
                <a:latin typeface="Calibri"/>
              </a:rPr>
              <a:t>vendería</a:t>
            </a:r>
            <a:r>
              <a:rPr sz="1300" b="0" i="0" dirty="0">
                <a:solidFill>
                  <a:srgbClr val="F5F0E8"/>
                </a:solidFill>
                <a:latin typeface="Calibri"/>
              </a:rPr>
              <a:t>, ¿</a:t>
            </a:r>
            <a:r>
              <a:rPr sz="1300" b="0" i="0" dirty="0" err="1">
                <a:solidFill>
                  <a:srgbClr val="F5F0E8"/>
                </a:solidFill>
                <a:latin typeface="Calibri"/>
              </a:rPr>
              <a:t>correcto</a:t>
            </a:r>
            <a:r>
              <a:rPr sz="1300" b="0" i="0" dirty="0">
                <a:solidFill>
                  <a:srgbClr val="F5F0E8"/>
                </a:solidFill>
                <a:latin typeface="Calibri"/>
              </a:rPr>
              <a:t>?"</a:t>
            </a:r>
          </a:p>
          <a:p>
            <a:pPr marL="201168" indent="-201168" algn="l">
              <a:lnSpc>
                <a:spcPct val="98000"/>
              </a:lnSpc>
              <a:spcBef>
                <a:spcPts val="0"/>
              </a:spcBef>
              <a:spcAft>
                <a:spcPts val="500"/>
              </a:spcAft>
              <a:buClr>
                <a:srgbClr val="C9A84C"/>
              </a:buClr>
              <a:buFont typeface="Arial"/>
              <a:buChar char="•"/>
            </a:pPr>
            <a:r>
              <a:rPr sz="1300" b="0" i="0" dirty="0">
                <a:solidFill>
                  <a:srgbClr val="F5F0E8"/>
                </a:solidFill>
                <a:latin typeface="Calibri"/>
              </a:rPr>
              <a:t>"Su </a:t>
            </a:r>
            <a:r>
              <a:rPr sz="1300" b="0" i="0" dirty="0" err="1">
                <a:solidFill>
                  <a:srgbClr val="F5F0E8"/>
                </a:solidFill>
                <a:latin typeface="Calibri"/>
              </a:rPr>
              <a:t>objetivo</a:t>
            </a:r>
            <a:r>
              <a:rPr sz="1300" b="0" i="0" dirty="0">
                <a:solidFill>
                  <a:srgbClr val="F5F0E8"/>
                </a:solidFill>
                <a:latin typeface="Calibri"/>
              </a:rPr>
              <a:t> es </a:t>
            </a:r>
            <a:r>
              <a:rPr sz="1300" b="0" i="0" dirty="0" err="1">
                <a:solidFill>
                  <a:srgbClr val="F5F0E8"/>
                </a:solidFill>
                <a:latin typeface="Calibri"/>
              </a:rPr>
              <a:t>asegurarse</a:t>
            </a:r>
            <a:r>
              <a:rPr sz="1300" b="0" i="0" dirty="0">
                <a:solidFill>
                  <a:srgbClr val="F5F0E8"/>
                </a:solidFill>
                <a:latin typeface="Calibri"/>
              </a:rPr>
              <a:t> de </a:t>
            </a:r>
            <a:r>
              <a:rPr sz="1300" b="0" i="0" dirty="0" err="1">
                <a:solidFill>
                  <a:srgbClr val="F5F0E8"/>
                </a:solidFill>
                <a:latin typeface="Calibri"/>
              </a:rPr>
              <a:t>que</a:t>
            </a:r>
            <a:r>
              <a:rPr sz="1300" b="0" i="0" dirty="0">
                <a:solidFill>
                  <a:srgbClr val="F5F0E8"/>
                </a:solidFill>
                <a:latin typeface="Calibri"/>
              </a:rPr>
              <a:t> Juan no </a:t>
            </a:r>
            <a:r>
              <a:rPr sz="1300" b="0" i="0" dirty="0" err="1">
                <a:solidFill>
                  <a:srgbClr val="F5F0E8"/>
                </a:solidFill>
                <a:latin typeface="Calibri"/>
              </a:rPr>
              <a:t>tenga</a:t>
            </a:r>
            <a:r>
              <a:rPr sz="1300" b="0" i="0" dirty="0">
                <a:solidFill>
                  <a:srgbClr val="F5F0E8"/>
                </a:solidFill>
                <a:latin typeface="Calibri"/>
              </a:rPr>
              <a:t> la carga de </a:t>
            </a:r>
            <a:r>
              <a:rPr sz="1300" b="0" i="0" dirty="0" err="1">
                <a:solidFill>
                  <a:srgbClr val="F5F0E8"/>
                </a:solidFill>
                <a:latin typeface="Calibri"/>
              </a:rPr>
              <a:t>esta</a:t>
            </a:r>
            <a:r>
              <a:rPr sz="1300" b="0" i="0" dirty="0">
                <a:solidFill>
                  <a:srgbClr val="F5F0E8"/>
                </a:solidFill>
                <a:latin typeface="Calibri"/>
              </a:rPr>
              <a:t> casa, Dios no lo </a:t>
            </a:r>
            <a:r>
              <a:rPr sz="1300" b="0" i="0" dirty="0" err="1">
                <a:solidFill>
                  <a:srgbClr val="F5F0E8"/>
                </a:solidFill>
                <a:latin typeface="Calibri"/>
              </a:rPr>
              <a:t>quiera</a:t>
            </a:r>
            <a:r>
              <a:rPr sz="1300" b="0" i="0" dirty="0">
                <a:solidFill>
                  <a:srgbClr val="F5F0E8"/>
                </a:solidFill>
                <a:latin typeface="Calibri"/>
              </a:rPr>
              <a:t>, </a:t>
            </a:r>
            <a:r>
              <a:rPr sz="1300" b="0" i="0" dirty="0" err="1">
                <a:solidFill>
                  <a:srgbClr val="F5F0E8"/>
                </a:solidFill>
                <a:latin typeface="Calibri"/>
              </a:rPr>
              <a:t>si</a:t>
            </a:r>
            <a:r>
              <a:rPr sz="13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300" b="0" i="0" dirty="0" err="1">
                <a:solidFill>
                  <a:srgbClr val="F5F0E8"/>
                </a:solidFill>
                <a:latin typeface="Calibri"/>
              </a:rPr>
              <a:t>usted</a:t>
            </a:r>
            <a:r>
              <a:rPr sz="13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300" b="0" i="0" dirty="0" err="1">
                <a:solidFill>
                  <a:srgbClr val="F5F0E8"/>
                </a:solidFill>
                <a:latin typeface="Calibri"/>
              </a:rPr>
              <a:t>ya</a:t>
            </a:r>
            <a:r>
              <a:rPr sz="1300" b="0" i="0" dirty="0">
                <a:solidFill>
                  <a:srgbClr val="F5F0E8"/>
                </a:solidFill>
                <a:latin typeface="Calibri"/>
              </a:rPr>
              <a:t> no </a:t>
            </a:r>
            <a:r>
              <a:rPr sz="1300" b="0" i="0" dirty="0" err="1">
                <a:solidFill>
                  <a:srgbClr val="F5F0E8"/>
                </a:solidFill>
                <a:latin typeface="Calibri"/>
              </a:rPr>
              <a:t>está</a:t>
            </a:r>
            <a:r>
              <a:rPr sz="13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300" b="0" i="0" dirty="0" err="1">
                <a:solidFill>
                  <a:srgbClr val="F5F0E8"/>
                </a:solidFill>
                <a:latin typeface="Calibri"/>
              </a:rPr>
              <a:t>aquí</a:t>
            </a:r>
            <a:r>
              <a:rPr sz="1300" b="0" i="0" dirty="0">
                <a:solidFill>
                  <a:srgbClr val="F5F0E8"/>
                </a:solidFill>
                <a:latin typeface="Calibri"/>
              </a:rPr>
              <a:t>, </a:t>
            </a:r>
            <a:r>
              <a:rPr sz="1300" b="0" i="0" dirty="0" err="1">
                <a:solidFill>
                  <a:srgbClr val="F5F0E8"/>
                </a:solidFill>
                <a:latin typeface="Calibri"/>
              </a:rPr>
              <a:t>porque</a:t>
            </a:r>
            <a:r>
              <a:rPr sz="13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300" b="0" i="0" dirty="0" err="1">
                <a:solidFill>
                  <a:srgbClr val="F5F0E8"/>
                </a:solidFill>
                <a:latin typeface="Calibri"/>
              </a:rPr>
              <a:t>él</a:t>
            </a:r>
            <a:r>
              <a:rPr sz="13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300" b="0" i="0" dirty="0" err="1">
                <a:solidFill>
                  <a:srgbClr val="F5F0E8"/>
                </a:solidFill>
                <a:latin typeface="Calibri"/>
              </a:rPr>
              <a:t>tiene</a:t>
            </a:r>
            <a:r>
              <a:rPr sz="13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300" b="0" i="0" dirty="0" err="1">
                <a:solidFill>
                  <a:srgbClr val="F5F0E8"/>
                </a:solidFill>
                <a:latin typeface="Calibri"/>
              </a:rPr>
              <a:t>su</a:t>
            </a:r>
            <a:r>
              <a:rPr sz="13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300" b="0" i="0" dirty="0" err="1">
                <a:solidFill>
                  <a:srgbClr val="F5F0E8"/>
                </a:solidFill>
                <a:latin typeface="Calibri"/>
              </a:rPr>
              <a:t>propia</a:t>
            </a:r>
            <a:r>
              <a:rPr sz="1300" b="0" i="0" dirty="0">
                <a:solidFill>
                  <a:srgbClr val="F5F0E8"/>
                </a:solidFill>
                <a:latin typeface="Calibri"/>
              </a:rPr>
              <a:t> familia, ¿</a:t>
            </a:r>
            <a:r>
              <a:rPr sz="1300" b="0" i="0" dirty="0" err="1">
                <a:solidFill>
                  <a:srgbClr val="F5F0E8"/>
                </a:solidFill>
                <a:latin typeface="Calibri"/>
              </a:rPr>
              <a:t>correcto</a:t>
            </a:r>
            <a:r>
              <a:rPr sz="1300" b="0" i="0" dirty="0">
                <a:solidFill>
                  <a:srgbClr val="F5F0E8"/>
                </a:solidFill>
                <a:latin typeface="Calibri"/>
              </a:rPr>
              <a:t>?"</a:t>
            </a:r>
          </a:p>
          <a:p>
            <a:pPr marL="201168" indent="-201168" algn="l">
              <a:lnSpc>
                <a:spcPct val="98000"/>
              </a:lnSpc>
              <a:spcBef>
                <a:spcPts val="0"/>
              </a:spcBef>
              <a:spcAft>
                <a:spcPts val="500"/>
              </a:spcAft>
              <a:buClr>
                <a:srgbClr val="C9A84C"/>
              </a:buClr>
              <a:buFont typeface="Arial"/>
              <a:buChar char="•"/>
            </a:pPr>
            <a:r>
              <a:rPr sz="1300" b="0" i="0" dirty="0">
                <a:solidFill>
                  <a:srgbClr val="F5F0E8"/>
                </a:solidFill>
                <a:latin typeface="Calibri"/>
              </a:rPr>
              <a:t>"Con </a:t>
            </a:r>
            <a:r>
              <a:rPr sz="1300" b="0" i="0" dirty="0" err="1">
                <a:solidFill>
                  <a:srgbClr val="F5F0E8"/>
                </a:solidFill>
                <a:latin typeface="Calibri"/>
              </a:rPr>
              <a:t>su</a:t>
            </a:r>
            <a:r>
              <a:rPr sz="13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300" b="0" i="0" dirty="0" err="1">
                <a:solidFill>
                  <a:srgbClr val="F5F0E8"/>
                </a:solidFill>
                <a:latin typeface="Calibri"/>
              </a:rPr>
              <a:t>hijo</a:t>
            </a:r>
            <a:r>
              <a:rPr sz="13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300" b="0" i="0" dirty="0" err="1">
                <a:solidFill>
                  <a:srgbClr val="F5F0E8"/>
                </a:solidFill>
                <a:latin typeface="Calibri"/>
              </a:rPr>
              <a:t>teniendo</a:t>
            </a:r>
            <a:r>
              <a:rPr sz="13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300" b="0" i="0" dirty="0" err="1">
                <a:solidFill>
                  <a:srgbClr val="F5F0E8"/>
                </a:solidFill>
                <a:latin typeface="Calibri"/>
              </a:rPr>
              <a:t>su</a:t>
            </a:r>
            <a:r>
              <a:rPr sz="13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300" b="0" i="0" dirty="0" err="1">
                <a:solidFill>
                  <a:srgbClr val="F5F0E8"/>
                </a:solidFill>
                <a:latin typeface="Calibri"/>
              </a:rPr>
              <a:t>propia</a:t>
            </a:r>
            <a:r>
              <a:rPr sz="1300" b="0" i="0" dirty="0">
                <a:solidFill>
                  <a:srgbClr val="F5F0E8"/>
                </a:solidFill>
                <a:latin typeface="Calibri"/>
              </a:rPr>
              <a:t> familia, </a:t>
            </a:r>
            <a:r>
              <a:rPr sz="1300" b="0" i="0" dirty="0" err="1">
                <a:solidFill>
                  <a:srgbClr val="F5F0E8"/>
                </a:solidFill>
                <a:latin typeface="Calibri"/>
              </a:rPr>
              <a:t>su</a:t>
            </a:r>
            <a:r>
              <a:rPr sz="13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300" b="0" i="0" dirty="0" err="1">
                <a:solidFill>
                  <a:srgbClr val="F5F0E8"/>
                </a:solidFill>
                <a:latin typeface="Calibri"/>
              </a:rPr>
              <a:t>objetivo</a:t>
            </a:r>
            <a:r>
              <a:rPr sz="1300" b="0" i="0" dirty="0">
                <a:solidFill>
                  <a:srgbClr val="F5F0E8"/>
                </a:solidFill>
                <a:latin typeface="Calibri"/>
              </a:rPr>
              <a:t> es </a:t>
            </a:r>
            <a:r>
              <a:rPr sz="1300" b="0" i="0" dirty="0" err="1">
                <a:solidFill>
                  <a:srgbClr val="F5F0E8"/>
                </a:solidFill>
                <a:latin typeface="Calibri"/>
              </a:rPr>
              <a:t>asegurarse</a:t>
            </a:r>
            <a:r>
              <a:rPr sz="1300" b="0" i="0" dirty="0">
                <a:solidFill>
                  <a:srgbClr val="F5F0E8"/>
                </a:solidFill>
                <a:latin typeface="Calibri"/>
              </a:rPr>
              <a:t> de </a:t>
            </a:r>
            <a:r>
              <a:rPr sz="1300" b="0" i="0" dirty="0" err="1">
                <a:solidFill>
                  <a:srgbClr val="F5F0E8"/>
                </a:solidFill>
                <a:latin typeface="Calibri"/>
              </a:rPr>
              <a:t>que</a:t>
            </a:r>
            <a:r>
              <a:rPr sz="13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300" b="0" i="0" dirty="0" err="1">
                <a:solidFill>
                  <a:srgbClr val="F5F0E8"/>
                </a:solidFill>
                <a:latin typeface="Calibri"/>
              </a:rPr>
              <a:t>él</a:t>
            </a:r>
            <a:r>
              <a:rPr sz="1300" b="0" i="0" dirty="0">
                <a:solidFill>
                  <a:srgbClr val="F5F0E8"/>
                </a:solidFill>
                <a:latin typeface="Calibri"/>
              </a:rPr>
              <a:t> no </a:t>
            </a:r>
            <a:r>
              <a:rPr sz="1300" b="0" i="0" dirty="0" err="1">
                <a:solidFill>
                  <a:srgbClr val="F5F0E8"/>
                </a:solidFill>
                <a:latin typeface="Calibri"/>
              </a:rPr>
              <a:t>tenga</a:t>
            </a:r>
            <a:r>
              <a:rPr sz="13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300" b="0" i="0" dirty="0" err="1">
                <a:solidFill>
                  <a:srgbClr val="F5F0E8"/>
                </a:solidFill>
                <a:latin typeface="Calibri"/>
              </a:rPr>
              <a:t>que</a:t>
            </a:r>
            <a:r>
              <a:rPr sz="13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300" b="0" i="0" dirty="0" err="1">
                <a:solidFill>
                  <a:srgbClr val="F5F0E8"/>
                </a:solidFill>
                <a:latin typeface="Calibri"/>
              </a:rPr>
              <a:t>sacar</a:t>
            </a:r>
            <a:r>
              <a:rPr sz="1300" b="0" i="0" dirty="0">
                <a:solidFill>
                  <a:srgbClr val="F5F0E8"/>
                </a:solidFill>
                <a:latin typeface="Calibri"/>
              </a:rPr>
              <a:t> dinero de </a:t>
            </a:r>
            <a:r>
              <a:rPr sz="1300" b="0" i="0" dirty="0" err="1">
                <a:solidFill>
                  <a:srgbClr val="F5F0E8"/>
                </a:solidFill>
                <a:latin typeface="Calibri"/>
              </a:rPr>
              <a:t>su</a:t>
            </a:r>
            <a:r>
              <a:rPr sz="13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300" b="0" i="0" dirty="0" err="1">
                <a:solidFill>
                  <a:srgbClr val="F5F0E8"/>
                </a:solidFill>
                <a:latin typeface="Calibri"/>
              </a:rPr>
              <a:t>bolsillo</a:t>
            </a:r>
            <a:r>
              <a:rPr sz="1300" b="0" i="0" dirty="0">
                <a:solidFill>
                  <a:srgbClr val="F5F0E8"/>
                </a:solidFill>
                <a:latin typeface="Calibri"/>
              </a:rPr>
              <a:t> para </a:t>
            </a:r>
            <a:r>
              <a:rPr sz="1300" b="0" i="0" dirty="0" err="1">
                <a:solidFill>
                  <a:srgbClr val="F5F0E8"/>
                </a:solidFill>
                <a:latin typeface="Calibri"/>
              </a:rPr>
              <a:t>hacer</a:t>
            </a:r>
            <a:r>
              <a:rPr sz="13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300" b="0" i="0" dirty="0" err="1">
                <a:solidFill>
                  <a:srgbClr val="F5F0E8"/>
                </a:solidFill>
                <a:latin typeface="Calibri"/>
              </a:rPr>
              <a:t>esos</a:t>
            </a:r>
            <a:r>
              <a:rPr sz="13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300" b="0" i="0" dirty="0" err="1">
                <a:solidFill>
                  <a:srgbClr val="F5F0E8"/>
                </a:solidFill>
                <a:latin typeface="Calibri"/>
              </a:rPr>
              <a:t>pagos</a:t>
            </a:r>
            <a:r>
              <a:rPr sz="1300" b="0" i="0" dirty="0">
                <a:solidFill>
                  <a:srgbClr val="F5F0E8"/>
                </a:solidFill>
                <a:latin typeface="Calibri"/>
              </a:rPr>
              <a:t> de la </a:t>
            </a:r>
            <a:r>
              <a:rPr sz="1300" b="0" i="0" dirty="0" err="1">
                <a:solidFill>
                  <a:srgbClr val="F5F0E8"/>
                </a:solidFill>
                <a:latin typeface="Calibri"/>
              </a:rPr>
              <a:t>hipoteca</a:t>
            </a:r>
            <a:r>
              <a:rPr sz="1300" b="0" i="0" dirty="0">
                <a:solidFill>
                  <a:srgbClr val="F5F0E8"/>
                </a:solidFill>
                <a:latin typeface="Calibri"/>
              </a:rPr>
              <a:t>, ¿</a:t>
            </a:r>
            <a:r>
              <a:rPr sz="1300" b="0" i="0" dirty="0" err="1">
                <a:solidFill>
                  <a:srgbClr val="F5F0E8"/>
                </a:solidFill>
                <a:latin typeface="Calibri"/>
              </a:rPr>
              <a:t>correcto</a:t>
            </a:r>
            <a:r>
              <a:rPr sz="1300" b="0" i="0" dirty="0">
                <a:solidFill>
                  <a:srgbClr val="F5F0E8"/>
                </a:solidFill>
                <a:latin typeface="Calibri"/>
              </a:rPr>
              <a:t>? </a:t>
            </a:r>
            <a:r>
              <a:rPr sz="1300" b="0" i="0" dirty="0" err="1">
                <a:solidFill>
                  <a:srgbClr val="F5F0E8"/>
                </a:solidFill>
                <a:latin typeface="Calibri"/>
              </a:rPr>
              <a:t>Especialmente</a:t>
            </a:r>
            <a:r>
              <a:rPr sz="13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300" b="0" i="0" dirty="0" err="1">
                <a:solidFill>
                  <a:srgbClr val="F5F0E8"/>
                </a:solidFill>
                <a:latin typeface="Calibri"/>
              </a:rPr>
              <a:t>teniendo</a:t>
            </a:r>
            <a:r>
              <a:rPr sz="13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300" b="0" i="0" dirty="0" err="1">
                <a:solidFill>
                  <a:srgbClr val="F5F0E8"/>
                </a:solidFill>
                <a:latin typeface="Calibri"/>
              </a:rPr>
              <a:t>una</a:t>
            </a:r>
            <a:r>
              <a:rPr sz="1300" b="0" i="0" dirty="0">
                <a:solidFill>
                  <a:srgbClr val="F5F0E8"/>
                </a:solidFill>
                <a:latin typeface="Calibri"/>
              </a:rPr>
              <a:t> familia </a:t>
            </a:r>
            <a:r>
              <a:rPr sz="1300" b="0" i="0" dirty="0" err="1">
                <a:solidFill>
                  <a:srgbClr val="F5F0E8"/>
                </a:solidFill>
                <a:latin typeface="Calibri"/>
              </a:rPr>
              <a:t>que</a:t>
            </a:r>
            <a:r>
              <a:rPr sz="13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300" b="0" i="0" dirty="0" err="1">
                <a:solidFill>
                  <a:srgbClr val="F5F0E8"/>
                </a:solidFill>
                <a:latin typeface="Calibri"/>
              </a:rPr>
              <a:t>mantener</a:t>
            </a:r>
            <a:r>
              <a:rPr sz="13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300" b="0" i="0" dirty="0" err="1">
                <a:solidFill>
                  <a:srgbClr val="F5F0E8"/>
                </a:solidFill>
                <a:latin typeface="Calibri"/>
              </a:rPr>
              <a:t>en</a:t>
            </a:r>
            <a:r>
              <a:rPr sz="1300" b="0" i="0" dirty="0">
                <a:solidFill>
                  <a:srgbClr val="F5F0E8"/>
                </a:solidFill>
                <a:latin typeface="Calibri"/>
              </a:rPr>
              <a:t> casa, ¿</a:t>
            </a:r>
            <a:r>
              <a:rPr sz="1300" b="0" i="0" dirty="0" err="1">
                <a:solidFill>
                  <a:srgbClr val="F5F0E8"/>
                </a:solidFill>
                <a:latin typeface="Calibri"/>
              </a:rPr>
              <a:t>correcto</a:t>
            </a:r>
            <a:r>
              <a:rPr sz="1300" b="0" i="0" dirty="0">
                <a:solidFill>
                  <a:srgbClr val="F5F0E8"/>
                </a:solidFill>
                <a:latin typeface="Calibri"/>
              </a:rPr>
              <a:t>?"</a:t>
            </a:r>
          </a:p>
          <a:p>
            <a:pPr marL="201168" indent="-201168" algn="l">
              <a:lnSpc>
                <a:spcPct val="98000"/>
              </a:lnSpc>
              <a:spcBef>
                <a:spcPts val="0"/>
              </a:spcBef>
              <a:spcAft>
                <a:spcPts val="500"/>
              </a:spcAft>
              <a:buClr>
                <a:srgbClr val="C9A84C"/>
              </a:buClr>
              <a:buFont typeface="Arial"/>
              <a:buChar char="•"/>
            </a:pPr>
            <a:r>
              <a:rPr sz="1300" b="0" i="0" dirty="0">
                <a:solidFill>
                  <a:srgbClr val="F5F0E8"/>
                </a:solidFill>
                <a:latin typeface="Calibri"/>
              </a:rPr>
              <a:t>"Su </a:t>
            </a:r>
            <a:r>
              <a:rPr sz="1300" b="0" i="0" dirty="0" err="1">
                <a:solidFill>
                  <a:srgbClr val="F5F0E8"/>
                </a:solidFill>
                <a:latin typeface="Calibri"/>
              </a:rPr>
              <a:t>objetivo</a:t>
            </a:r>
            <a:r>
              <a:rPr sz="1300" b="0" i="0" dirty="0">
                <a:solidFill>
                  <a:srgbClr val="F5F0E8"/>
                </a:solidFill>
                <a:latin typeface="Calibri"/>
              </a:rPr>
              <a:t> es </a:t>
            </a:r>
            <a:r>
              <a:rPr sz="1300" b="0" i="0" dirty="0" err="1">
                <a:solidFill>
                  <a:srgbClr val="F5F0E8"/>
                </a:solidFill>
                <a:latin typeface="Calibri"/>
              </a:rPr>
              <a:t>asegurarse</a:t>
            </a:r>
            <a:r>
              <a:rPr sz="1300" b="0" i="0" dirty="0">
                <a:solidFill>
                  <a:srgbClr val="F5F0E8"/>
                </a:solidFill>
                <a:latin typeface="Calibri"/>
              </a:rPr>
              <a:t> de </a:t>
            </a:r>
            <a:r>
              <a:rPr sz="1300" b="0" i="0" dirty="0" err="1">
                <a:solidFill>
                  <a:srgbClr val="F5F0E8"/>
                </a:solidFill>
                <a:latin typeface="Calibri"/>
              </a:rPr>
              <a:t>que</a:t>
            </a:r>
            <a:r>
              <a:rPr sz="1300" b="0" i="0" dirty="0">
                <a:solidFill>
                  <a:srgbClr val="F5F0E8"/>
                </a:solidFill>
                <a:latin typeface="Calibri"/>
              </a:rPr>
              <a:t>: 1) </a:t>
            </a:r>
            <a:r>
              <a:rPr sz="1300" b="0" i="0" dirty="0" err="1">
                <a:solidFill>
                  <a:srgbClr val="F5F0E8"/>
                </a:solidFill>
                <a:latin typeface="Calibri"/>
              </a:rPr>
              <a:t>esto</a:t>
            </a:r>
            <a:r>
              <a:rPr sz="1300" b="0" i="0" dirty="0">
                <a:solidFill>
                  <a:srgbClr val="F5F0E8"/>
                </a:solidFill>
                <a:latin typeface="Calibri"/>
              </a:rPr>
              <a:t> sea </a:t>
            </a:r>
            <a:r>
              <a:rPr sz="1300" b="0" i="0" dirty="0" err="1">
                <a:solidFill>
                  <a:srgbClr val="F5F0E8"/>
                </a:solidFill>
                <a:latin typeface="Calibri"/>
              </a:rPr>
              <a:t>asequible</a:t>
            </a:r>
            <a:r>
              <a:rPr sz="1300" b="0" i="0" dirty="0">
                <a:solidFill>
                  <a:srgbClr val="F5F0E8"/>
                </a:solidFill>
                <a:latin typeface="Calibri"/>
              </a:rPr>
              <a:t> para </a:t>
            </a:r>
            <a:r>
              <a:rPr sz="1300" b="0" i="0" dirty="0" err="1">
                <a:solidFill>
                  <a:srgbClr val="F5F0E8"/>
                </a:solidFill>
                <a:latin typeface="Calibri"/>
              </a:rPr>
              <a:t>usted</a:t>
            </a:r>
            <a:r>
              <a:rPr sz="1300" b="0" i="0" dirty="0">
                <a:solidFill>
                  <a:srgbClr val="F5F0E8"/>
                </a:solidFill>
                <a:latin typeface="Calibri"/>
              </a:rPr>
              <a:t> y 2) </a:t>
            </a:r>
            <a:r>
              <a:rPr sz="1300" b="0" i="0" dirty="0" err="1">
                <a:solidFill>
                  <a:srgbClr val="F5F0E8"/>
                </a:solidFill>
                <a:latin typeface="Calibri"/>
              </a:rPr>
              <a:t>tenga</a:t>
            </a:r>
            <a:r>
              <a:rPr sz="13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300" b="0" i="0" dirty="0" err="1">
                <a:solidFill>
                  <a:srgbClr val="F5F0E8"/>
                </a:solidFill>
                <a:latin typeface="Calibri"/>
              </a:rPr>
              <a:t>suficiente</a:t>
            </a:r>
            <a:r>
              <a:rPr sz="13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300" b="0" i="0" dirty="0" err="1">
                <a:solidFill>
                  <a:srgbClr val="F5F0E8"/>
                </a:solidFill>
                <a:latin typeface="Calibri"/>
              </a:rPr>
              <a:t>cobertura</a:t>
            </a:r>
            <a:r>
              <a:rPr sz="1300" b="0" i="0" dirty="0">
                <a:solidFill>
                  <a:srgbClr val="F5F0E8"/>
                </a:solidFill>
                <a:latin typeface="Calibri"/>
              </a:rPr>
              <a:t> para </a:t>
            </a:r>
            <a:r>
              <a:rPr sz="1300" b="0" i="0" dirty="0" err="1">
                <a:solidFill>
                  <a:srgbClr val="F5F0E8"/>
                </a:solidFill>
                <a:latin typeface="Calibri"/>
              </a:rPr>
              <a:t>lograr</a:t>
            </a:r>
            <a:r>
              <a:rPr sz="1300" b="0" i="0" dirty="0">
                <a:solidFill>
                  <a:srgbClr val="F5F0E8"/>
                </a:solidFill>
                <a:latin typeface="Calibri"/>
              </a:rPr>
              <a:t> ese </a:t>
            </a:r>
            <a:r>
              <a:rPr sz="1300" b="0" i="0" dirty="0" err="1">
                <a:solidFill>
                  <a:srgbClr val="F5F0E8"/>
                </a:solidFill>
                <a:latin typeface="Calibri"/>
              </a:rPr>
              <a:t>objetivo</a:t>
            </a:r>
            <a:r>
              <a:rPr sz="1300" b="0" i="0" dirty="0">
                <a:solidFill>
                  <a:srgbClr val="F5F0E8"/>
                </a:solidFill>
                <a:latin typeface="Calibri"/>
              </a:rPr>
              <a:t>, ¿</a:t>
            </a:r>
            <a:r>
              <a:rPr sz="1300" b="0" i="0" dirty="0" err="1">
                <a:solidFill>
                  <a:srgbClr val="F5F0E8"/>
                </a:solidFill>
                <a:latin typeface="Calibri"/>
              </a:rPr>
              <a:t>correcto</a:t>
            </a:r>
            <a:r>
              <a:rPr sz="1300" b="0" i="0" dirty="0">
                <a:solidFill>
                  <a:srgbClr val="F5F0E8"/>
                </a:solidFill>
                <a:latin typeface="Calibri"/>
              </a:rPr>
              <a:t>?"</a:t>
            </a:r>
          </a:p>
          <a:p>
            <a:pPr marL="201168" indent="-201168" algn="l">
              <a:lnSpc>
                <a:spcPct val="98000"/>
              </a:lnSpc>
              <a:spcBef>
                <a:spcPts val="0"/>
              </a:spcBef>
              <a:spcAft>
                <a:spcPts val="500"/>
              </a:spcAft>
              <a:buClr>
                <a:srgbClr val="C9A84C"/>
              </a:buClr>
              <a:buFont typeface="Arial"/>
              <a:buChar char="•"/>
            </a:pPr>
            <a:r>
              <a:rPr sz="1300" b="0" i="0" dirty="0">
                <a:solidFill>
                  <a:srgbClr val="F5F0E8"/>
                </a:solidFill>
                <a:latin typeface="Calibri"/>
              </a:rPr>
              <a:t>"Mi </a:t>
            </a:r>
            <a:r>
              <a:rPr sz="1300" b="0" i="0" dirty="0" err="1">
                <a:solidFill>
                  <a:srgbClr val="F5F0E8"/>
                </a:solidFill>
                <a:latin typeface="Calibri"/>
              </a:rPr>
              <a:t>trabajo</a:t>
            </a:r>
            <a:r>
              <a:rPr sz="1300" b="0" i="0" dirty="0">
                <a:solidFill>
                  <a:srgbClr val="F5F0E8"/>
                </a:solidFill>
                <a:latin typeface="Calibri"/>
              </a:rPr>
              <a:t> es </a:t>
            </a:r>
            <a:r>
              <a:rPr sz="1300" b="0" i="0" dirty="0" err="1">
                <a:solidFill>
                  <a:srgbClr val="F5F0E8"/>
                </a:solidFill>
                <a:latin typeface="Calibri"/>
              </a:rPr>
              <a:t>ayudarla</a:t>
            </a:r>
            <a:r>
              <a:rPr sz="1300" b="0" i="0" dirty="0">
                <a:solidFill>
                  <a:srgbClr val="F5F0E8"/>
                </a:solidFill>
                <a:latin typeface="Calibri"/>
              </a:rPr>
              <a:t> a </a:t>
            </a:r>
            <a:r>
              <a:rPr sz="1300" b="0" i="0" dirty="0" err="1">
                <a:solidFill>
                  <a:srgbClr val="F5F0E8"/>
                </a:solidFill>
                <a:latin typeface="Calibri"/>
              </a:rPr>
              <a:t>cumplir</a:t>
            </a:r>
            <a:r>
              <a:rPr sz="1300" b="0" i="0" dirty="0">
                <a:solidFill>
                  <a:srgbClr val="F5F0E8"/>
                </a:solidFill>
                <a:latin typeface="Calibri"/>
              </a:rPr>
              <a:t> ese </a:t>
            </a:r>
            <a:r>
              <a:rPr sz="1300" b="0" i="0" dirty="0" err="1">
                <a:solidFill>
                  <a:srgbClr val="F5F0E8"/>
                </a:solidFill>
                <a:latin typeface="Calibri"/>
              </a:rPr>
              <a:t>objetivo</a:t>
            </a:r>
            <a:r>
              <a:rPr sz="1300" b="0" i="0" dirty="0">
                <a:solidFill>
                  <a:srgbClr val="F5F0E8"/>
                </a:solidFill>
                <a:latin typeface="Calibri"/>
              </a:rPr>
              <a:t>. MI </a:t>
            </a:r>
            <a:r>
              <a:rPr sz="1300" b="0" i="0" dirty="0" err="1">
                <a:solidFill>
                  <a:srgbClr val="F5F0E8"/>
                </a:solidFill>
                <a:latin typeface="Calibri"/>
              </a:rPr>
              <a:t>objetivo</a:t>
            </a:r>
            <a:r>
              <a:rPr sz="1300" b="0" i="0" dirty="0">
                <a:solidFill>
                  <a:srgbClr val="F5F0E8"/>
                </a:solidFill>
                <a:latin typeface="Calibri"/>
              </a:rPr>
              <a:t> es </a:t>
            </a:r>
            <a:r>
              <a:rPr sz="1300" b="0" i="0" dirty="0" err="1">
                <a:solidFill>
                  <a:srgbClr val="F5F0E8"/>
                </a:solidFill>
                <a:latin typeface="Calibri"/>
              </a:rPr>
              <a:t>asegurarme</a:t>
            </a:r>
            <a:r>
              <a:rPr sz="1300" b="0" i="0" dirty="0">
                <a:solidFill>
                  <a:srgbClr val="F5F0E8"/>
                </a:solidFill>
                <a:latin typeface="Calibri"/>
              </a:rPr>
              <a:t> de </a:t>
            </a:r>
            <a:r>
              <a:rPr sz="1300" b="0" i="0" dirty="0" err="1">
                <a:solidFill>
                  <a:srgbClr val="F5F0E8"/>
                </a:solidFill>
                <a:latin typeface="Calibri"/>
              </a:rPr>
              <a:t>que</a:t>
            </a:r>
            <a:r>
              <a:rPr sz="13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300" b="0" i="0" dirty="0" err="1">
                <a:solidFill>
                  <a:srgbClr val="F5F0E8"/>
                </a:solidFill>
                <a:latin typeface="Calibri"/>
              </a:rPr>
              <a:t>usted</a:t>
            </a:r>
            <a:r>
              <a:rPr sz="13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300" b="0" i="0" dirty="0" err="1">
                <a:solidFill>
                  <a:srgbClr val="F5F0E8"/>
                </a:solidFill>
                <a:latin typeface="Calibri"/>
              </a:rPr>
              <a:t>pueda</a:t>
            </a:r>
            <a:r>
              <a:rPr sz="1300" b="0" i="0" dirty="0">
                <a:solidFill>
                  <a:srgbClr val="F5F0E8"/>
                </a:solidFill>
                <a:latin typeface="Calibri"/>
              </a:rPr>
              <a:t> ser </a:t>
            </a:r>
            <a:r>
              <a:rPr sz="1300" b="0" i="0" dirty="0" err="1">
                <a:solidFill>
                  <a:srgbClr val="F5F0E8"/>
                </a:solidFill>
                <a:latin typeface="Calibri"/>
              </a:rPr>
              <a:t>aprobada</a:t>
            </a:r>
            <a:r>
              <a:rPr sz="1300" b="0" i="0" dirty="0">
                <a:solidFill>
                  <a:srgbClr val="F5F0E8"/>
                </a:solidFill>
                <a:latin typeface="Calibri"/>
              </a:rPr>
              <a:t> para las </a:t>
            </a:r>
            <a:r>
              <a:rPr sz="1300" b="0" i="0" dirty="0" err="1">
                <a:solidFill>
                  <a:srgbClr val="F5F0E8"/>
                </a:solidFill>
                <a:latin typeface="Calibri"/>
              </a:rPr>
              <a:t>cantidades</a:t>
            </a:r>
            <a:r>
              <a:rPr sz="13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300" b="0" i="0" dirty="0" err="1">
                <a:solidFill>
                  <a:srgbClr val="F5F0E8"/>
                </a:solidFill>
                <a:latin typeface="Calibri"/>
              </a:rPr>
              <a:t>que</a:t>
            </a:r>
            <a:r>
              <a:rPr sz="1300" b="0" i="0" dirty="0">
                <a:solidFill>
                  <a:srgbClr val="F5F0E8"/>
                </a:solidFill>
                <a:latin typeface="Calibri"/>
              </a:rPr>
              <a:t> le </a:t>
            </a:r>
            <a:r>
              <a:rPr sz="1300" b="0" i="0" dirty="0" err="1">
                <a:solidFill>
                  <a:srgbClr val="F5F0E8"/>
                </a:solidFill>
                <a:latin typeface="Calibri"/>
              </a:rPr>
              <a:t>voy</a:t>
            </a:r>
            <a:r>
              <a:rPr sz="1300" b="0" i="0" dirty="0">
                <a:solidFill>
                  <a:srgbClr val="F5F0E8"/>
                </a:solidFill>
                <a:latin typeface="Calibri"/>
              </a:rPr>
              <a:t> a </a:t>
            </a:r>
            <a:r>
              <a:rPr sz="1300" b="0" i="0" dirty="0" err="1">
                <a:solidFill>
                  <a:srgbClr val="F5F0E8"/>
                </a:solidFill>
                <a:latin typeface="Calibri"/>
              </a:rPr>
              <a:t>presentar</a:t>
            </a:r>
            <a:r>
              <a:rPr sz="1300" b="0" i="0" dirty="0">
                <a:solidFill>
                  <a:srgbClr val="F5F0E8"/>
                </a:solidFill>
                <a:latin typeface="Calibri"/>
              </a:rPr>
              <a:t>, para no </a:t>
            </a:r>
            <a:r>
              <a:rPr sz="1300" b="0" i="0" dirty="0" err="1">
                <a:solidFill>
                  <a:srgbClr val="F5F0E8"/>
                </a:solidFill>
                <a:latin typeface="Calibri"/>
              </a:rPr>
              <a:t>prometer</a:t>
            </a:r>
            <a:r>
              <a:rPr sz="1300" b="0" i="0" dirty="0">
                <a:solidFill>
                  <a:srgbClr val="F5F0E8"/>
                </a:solidFill>
                <a:latin typeface="Calibri"/>
              </a:rPr>
              <a:t> algo y luego no </a:t>
            </a:r>
            <a:r>
              <a:rPr sz="1300" b="0" i="0" dirty="0" err="1">
                <a:solidFill>
                  <a:srgbClr val="F5F0E8"/>
                </a:solidFill>
                <a:latin typeface="Calibri"/>
              </a:rPr>
              <a:t>cumplirle</a:t>
            </a:r>
            <a:r>
              <a:rPr sz="1300" b="0" i="0" dirty="0">
                <a:solidFill>
                  <a:srgbClr val="F5F0E8"/>
                </a:solidFill>
                <a:latin typeface="Calibri"/>
              </a:rPr>
              <a:t>, ¿</a:t>
            </a:r>
            <a:r>
              <a:rPr sz="1300" b="0" i="0" dirty="0" err="1">
                <a:solidFill>
                  <a:srgbClr val="F5F0E8"/>
                </a:solidFill>
                <a:latin typeface="Calibri"/>
              </a:rPr>
              <a:t>está</a:t>
            </a:r>
            <a:r>
              <a:rPr sz="1300" b="0" i="0" dirty="0">
                <a:solidFill>
                  <a:srgbClr val="F5F0E8"/>
                </a:solidFill>
                <a:latin typeface="Calibri"/>
              </a:rPr>
              <a:t> bien?"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D1B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48640" y="411480"/>
            <a:ext cx="11091672" cy="822960"/>
          </a:xfrm>
          <a:prstGeom prst="rect">
            <a:avLst/>
          </a:prstGeom>
          <a:noFill/>
        </p:spPr>
        <p:txBody>
          <a:bodyPr wrap="square" lIns="45720" tIns="18288" rIns="45720" bIns="18288" anchor="ctr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3600" b="1" i="0">
                <a:solidFill>
                  <a:srgbClr val="C9A84C"/>
                </a:solidFill>
                <a:latin typeface="Cambria"/>
              </a:rPr>
              <a:t>Maria Santos — Solución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417320"/>
            <a:ext cx="5486400" cy="3977639"/>
          </a:xfrm>
          <a:prstGeom prst="roundRect">
            <a:avLst>
              <a:gd name="adj" fmla="val 4000"/>
            </a:avLst>
          </a:prstGeom>
          <a:solidFill>
            <a:srgbClr val="16203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841247" y="1618488"/>
            <a:ext cx="4901184" cy="41148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600" b="1" i="0">
                <a:solidFill>
                  <a:srgbClr val="C9A84C"/>
                </a:solidFill>
                <a:latin typeface="Calibri"/>
              </a:rPr>
              <a:t>Lo que me dijo: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59536" y="2130552"/>
            <a:ext cx="4882896" cy="1268039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marL="201168" indent="-201168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C9A84C"/>
              </a:buClr>
              <a:buFont typeface="Arial"/>
              <a:buChar char="•"/>
            </a:pPr>
            <a:r>
              <a:rPr sz="1400" b="0" i="0" dirty="0">
                <a:solidFill>
                  <a:srgbClr val="F5F0E8"/>
                </a:solidFill>
                <a:latin typeface="Calibri"/>
              </a:rPr>
              <a:t>Ella me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dijo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que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tiene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$50,000.</a:t>
            </a:r>
          </a:p>
          <a:p>
            <a:pPr marL="201168" indent="-201168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C9A84C"/>
              </a:buClr>
              <a:buFont typeface="Arial"/>
              <a:buChar char="•"/>
            </a:pPr>
            <a:r>
              <a:rPr sz="1400" b="0" i="0" dirty="0" err="1">
                <a:solidFill>
                  <a:srgbClr val="F5F0E8"/>
                </a:solidFill>
                <a:latin typeface="Calibri"/>
              </a:rPr>
              <a:t>Asegura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su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seguro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actual: "…y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esos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$50,000 son para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gastos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finales, ¿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verdad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?"</a:t>
            </a:r>
          </a:p>
          <a:p>
            <a:pPr marL="201168" indent="-201168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C9A84C"/>
              </a:buClr>
              <a:buFont typeface="Arial"/>
              <a:buChar char="•"/>
            </a:pPr>
            <a:r>
              <a:rPr sz="1400" b="0" i="0" dirty="0">
                <a:solidFill>
                  <a:srgbClr val="F5F0E8"/>
                </a:solidFill>
                <a:latin typeface="Calibri"/>
              </a:rPr>
              <a:t>Haga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énfasis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en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que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actualmente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no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tiene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nada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específicamente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destinado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a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proteger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la casa.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245352" y="1417320"/>
            <a:ext cx="5394960" cy="3977639"/>
          </a:xfrm>
          <a:prstGeom prst="roundRect">
            <a:avLst>
              <a:gd name="adj" fmla="val 4000"/>
            </a:avLst>
          </a:prstGeom>
          <a:solidFill>
            <a:srgbClr val="1E3A5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6556248" y="1655064"/>
            <a:ext cx="4773168" cy="45720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400" b="1" i="0">
                <a:solidFill>
                  <a:srgbClr val="C9A84C"/>
                </a:solidFill>
                <a:latin typeface="Cambria"/>
              </a:rPr>
              <a:t>AMERICAN HOME LIFE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65392" y="2167128"/>
            <a:ext cx="4773168" cy="54864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350" b="0" i="1">
                <a:solidFill>
                  <a:srgbClr val="A89880"/>
                </a:solidFill>
                <a:latin typeface="Calibri"/>
              </a:rPr>
              <a:t>AHL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556248" y="2834640"/>
            <a:ext cx="4773168" cy="603504"/>
          </a:xfrm>
          <a:prstGeom prst="roundRect">
            <a:avLst>
              <a:gd name="adj" fmla="val 12000"/>
            </a:avLst>
          </a:prstGeom>
          <a:noFill/>
          <a:ln w="12700">
            <a:solidFill>
              <a:srgbClr val="A8988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6784848" y="2834640"/>
            <a:ext cx="4407408" cy="603504"/>
          </a:xfrm>
          <a:prstGeom prst="rect">
            <a:avLst/>
          </a:prstGeom>
          <a:noFill/>
        </p:spPr>
        <p:txBody>
          <a:bodyPr wrap="square" lIns="45720" tIns="18288" rIns="45720" bIns="18288" anchor="ctr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400" b="0" i="0">
                <a:solidFill>
                  <a:srgbClr val="F5F0E8"/>
                </a:solidFill>
                <a:latin typeface="Calibri"/>
              </a:rPr>
              <a:t>9 meses  $17K  —  $171/mo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556248" y="3584448"/>
            <a:ext cx="4773168" cy="603504"/>
          </a:xfrm>
          <a:prstGeom prst="roundRect">
            <a:avLst>
              <a:gd name="adj" fmla="val 12000"/>
            </a:avLst>
          </a:prstGeom>
          <a:solidFill>
            <a:srgbClr val="C9A84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6784848" y="3584448"/>
            <a:ext cx="4407408" cy="603504"/>
          </a:xfrm>
          <a:prstGeom prst="rect">
            <a:avLst/>
          </a:prstGeom>
          <a:noFill/>
        </p:spPr>
        <p:txBody>
          <a:bodyPr wrap="square" lIns="45720" tIns="18288" rIns="45720" bIns="18288" anchor="ctr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450" b="1" i="0">
                <a:solidFill>
                  <a:srgbClr val="0D1B2A"/>
                </a:solidFill>
                <a:latin typeface="Calibri"/>
              </a:rPr>
              <a:t>1 año  $22.5K  —  $174.16/mo   ← ELEGIDA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556248" y="4334256"/>
            <a:ext cx="4773168" cy="603504"/>
          </a:xfrm>
          <a:prstGeom prst="roundRect">
            <a:avLst>
              <a:gd name="adj" fmla="val 12000"/>
            </a:avLst>
          </a:prstGeom>
          <a:noFill/>
          <a:ln w="12700">
            <a:solidFill>
              <a:srgbClr val="A8988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6784848" y="4334256"/>
            <a:ext cx="4407408" cy="603504"/>
          </a:xfrm>
          <a:prstGeom prst="rect">
            <a:avLst/>
          </a:prstGeom>
          <a:noFill/>
        </p:spPr>
        <p:txBody>
          <a:bodyPr wrap="square" lIns="45720" tIns="18288" rIns="45720" bIns="18288" anchor="ctr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400" b="0" i="0">
                <a:solidFill>
                  <a:srgbClr val="F5F0E8"/>
                </a:solidFill>
                <a:latin typeface="Calibri"/>
              </a:rPr>
              <a:t>16 meses  $30K  —  $231/mo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48640" y="5623560"/>
            <a:ext cx="11091672" cy="777240"/>
          </a:xfrm>
          <a:prstGeom prst="roundRect">
            <a:avLst>
              <a:gd name="adj" fmla="val 8000"/>
            </a:avLst>
          </a:prstGeom>
          <a:solidFill>
            <a:srgbClr val="16203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822960" y="5623560"/>
            <a:ext cx="10515600" cy="777240"/>
          </a:xfrm>
          <a:prstGeom prst="rect">
            <a:avLst/>
          </a:prstGeom>
          <a:noFill/>
        </p:spPr>
        <p:txBody>
          <a:bodyPr wrap="square" lIns="45720" tIns="18288" rIns="45720" bIns="18288" anchor="ctr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250" b="0" i="1">
                <a:solidFill>
                  <a:srgbClr val="F5F0E8"/>
                </a:solidFill>
                <a:latin typeface="Calibri"/>
              </a:rPr>
              <a:t>Transición a la aplicación enfocándose en la importancia de fijar las tarifas hoy: ella nunca estará tan saludable como lo está hoy.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D1B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48640" y="320040"/>
            <a:ext cx="5486400" cy="36576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300" b="1" i="0">
                <a:solidFill>
                  <a:srgbClr val="A89880"/>
                </a:solidFill>
                <a:latin typeface="Calibri"/>
              </a:rPr>
              <a:t>MOCK CLIENT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603504"/>
            <a:ext cx="7315200" cy="64008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3600" b="1" i="0">
                <a:solidFill>
                  <a:srgbClr val="C9A84C"/>
                </a:solidFill>
                <a:latin typeface="Cambria"/>
              </a:rPr>
              <a:t>Michael Rini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48640" y="1508760"/>
            <a:ext cx="2377440" cy="1371600"/>
          </a:xfrm>
          <a:prstGeom prst="roundRect">
            <a:avLst>
              <a:gd name="adj" fmla="val 8000"/>
            </a:avLst>
          </a:prstGeom>
          <a:solidFill>
            <a:srgbClr val="1E3A5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731520" y="1655063"/>
            <a:ext cx="2011680" cy="32004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100" b="1" i="0">
                <a:solidFill>
                  <a:srgbClr val="C9A84C"/>
                </a:solidFill>
                <a:latin typeface="Calibri"/>
              </a:rPr>
              <a:t>EDAD / DOB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1984248"/>
            <a:ext cx="2011680" cy="804672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300" b="0" i="0">
                <a:solidFill>
                  <a:srgbClr val="F5F0E8"/>
                </a:solidFill>
                <a:latin typeface="Calibri"/>
              </a:rPr>
              <a:t>60  ·  10/25/1965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154680" y="1508760"/>
            <a:ext cx="2377440" cy="1371600"/>
          </a:xfrm>
          <a:prstGeom prst="roundRect">
            <a:avLst>
              <a:gd name="adj" fmla="val 8000"/>
            </a:avLst>
          </a:prstGeom>
          <a:solidFill>
            <a:srgbClr val="1E3A5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3337560" y="1655063"/>
            <a:ext cx="2011680" cy="32004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100" b="1" i="0">
                <a:solidFill>
                  <a:srgbClr val="C9A84C"/>
                </a:solidFill>
                <a:latin typeface="Calibri"/>
              </a:rPr>
              <a:t>SALUD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337560" y="1984248"/>
            <a:ext cx="2011680" cy="804672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300" b="0" i="0">
                <a:solidFill>
                  <a:srgbClr val="F5F0E8"/>
                </a:solidFill>
                <a:latin typeface="Calibri"/>
              </a:rPr>
              <a:t>Infarto hace 7 años, diabético (1 med, dx 55), HBP (1 med)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48640" y="3044952"/>
            <a:ext cx="2377440" cy="1371600"/>
          </a:xfrm>
          <a:prstGeom prst="roundRect">
            <a:avLst>
              <a:gd name="adj" fmla="val 8000"/>
            </a:avLst>
          </a:prstGeom>
          <a:solidFill>
            <a:srgbClr val="1E3A5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731520" y="3191256"/>
            <a:ext cx="2011680" cy="32004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100" b="1" i="0">
                <a:solidFill>
                  <a:srgbClr val="C9A84C"/>
                </a:solidFill>
                <a:latin typeface="Calibri"/>
              </a:rPr>
              <a:t>DEBE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31520" y="3520440"/>
            <a:ext cx="2011680" cy="804672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300" b="0" i="0">
                <a:solidFill>
                  <a:srgbClr val="F5F0E8"/>
                </a:solidFill>
                <a:latin typeface="Calibri"/>
              </a:rPr>
              <a:t>$200K  ·  20 años restantes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3154680" y="3044952"/>
            <a:ext cx="2377440" cy="1371600"/>
          </a:xfrm>
          <a:prstGeom prst="roundRect">
            <a:avLst>
              <a:gd name="adj" fmla="val 8000"/>
            </a:avLst>
          </a:prstGeom>
          <a:solidFill>
            <a:srgbClr val="1E3A5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3337560" y="3191256"/>
            <a:ext cx="2011680" cy="32004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100" b="1" i="0">
                <a:solidFill>
                  <a:srgbClr val="C9A84C"/>
                </a:solidFill>
                <a:latin typeface="Calibri"/>
              </a:rPr>
              <a:t>EQUITY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337560" y="3520440"/>
            <a:ext cx="2011680" cy="804672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300" b="0" i="0">
                <a:solidFill>
                  <a:srgbClr val="F5F0E8"/>
                </a:solidFill>
                <a:latin typeface="Calibri"/>
              </a:rPr>
              <a:t>$75K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48640" y="4581144"/>
            <a:ext cx="2377440" cy="1371600"/>
          </a:xfrm>
          <a:prstGeom prst="roundRect">
            <a:avLst>
              <a:gd name="adj" fmla="val 8000"/>
            </a:avLst>
          </a:prstGeom>
          <a:solidFill>
            <a:srgbClr val="1E3A5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TextBox 17"/>
          <p:cNvSpPr txBox="1"/>
          <p:nvPr/>
        </p:nvSpPr>
        <p:spPr>
          <a:xfrm>
            <a:off x="731520" y="4727448"/>
            <a:ext cx="2011680" cy="32004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100" b="1" i="0">
                <a:solidFill>
                  <a:srgbClr val="C9A84C"/>
                </a:solidFill>
                <a:latin typeface="Calibri"/>
              </a:rPr>
              <a:t>HIPOTECA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31520" y="5056631"/>
            <a:ext cx="2011680" cy="804672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300" b="0" i="0">
                <a:solidFill>
                  <a:srgbClr val="F5F0E8"/>
                </a:solidFill>
                <a:latin typeface="Calibri"/>
              </a:rPr>
              <a:t>$1,500/mo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3154680" y="4581144"/>
            <a:ext cx="2377440" cy="1371600"/>
          </a:xfrm>
          <a:prstGeom prst="roundRect">
            <a:avLst>
              <a:gd name="adj" fmla="val 8000"/>
            </a:avLst>
          </a:prstGeom>
          <a:solidFill>
            <a:srgbClr val="1E3A5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TextBox 20"/>
          <p:cNvSpPr txBox="1"/>
          <p:nvPr/>
        </p:nvSpPr>
        <p:spPr>
          <a:xfrm>
            <a:off x="3337560" y="4727448"/>
            <a:ext cx="2011680" cy="32004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100" b="1" i="0">
                <a:solidFill>
                  <a:srgbClr val="C9A84C"/>
                </a:solidFill>
                <a:latin typeface="Calibri"/>
              </a:rPr>
              <a:t>INGRESO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3337560" y="5056631"/>
            <a:ext cx="2011680" cy="804672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300" b="0" i="0">
                <a:solidFill>
                  <a:srgbClr val="F5F0E8"/>
                </a:solidFill>
                <a:latin typeface="Calibri"/>
              </a:rPr>
              <a:t>$4,500/mo ($1,000 restantes)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5760720" y="1508760"/>
            <a:ext cx="5897880" cy="4800600"/>
          </a:xfrm>
          <a:prstGeom prst="roundRect">
            <a:avLst>
              <a:gd name="adj" fmla="val 3500"/>
            </a:avLst>
          </a:prstGeom>
          <a:solidFill>
            <a:srgbClr val="16203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4" name="TextBox 23"/>
          <p:cNvSpPr txBox="1"/>
          <p:nvPr/>
        </p:nvSpPr>
        <p:spPr>
          <a:xfrm>
            <a:off x="6053328" y="1709928"/>
            <a:ext cx="5312664" cy="41148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600" b="1" i="0">
                <a:solidFill>
                  <a:srgbClr val="C9A84C"/>
                </a:solidFill>
                <a:latin typeface="Calibri"/>
              </a:rPr>
              <a:t>Valor que obtuve preguntando: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071616" y="2221991"/>
            <a:ext cx="5294376" cy="3524747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marL="201168" indent="-201168" algn="l">
              <a:lnSpc>
                <a:spcPct val="98000"/>
              </a:lnSpc>
              <a:spcBef>
                <a:spcPts val="0"/>
              </a:spcBef>
              <a:spcAft>
                <a:spcPts val="500"/>
              </a:spcAft>
              <a:buClr>
                <a:srgbClr val="C9A84C"/>
              </a:buClr>
              <a:buFont typeface="Arial"/>
              <a:buChar char="•"/>
            </a:pPr>
            <a:r>
              <a:rPr sz="1400" b="0" i="0" dirty="0">
                <a:solidFill>
                  <a:srgbClr val="F5F0E8"/>
                </a:solidFill>
                <a:latin typeface="Calibri"/>
              </a:rPr>
              <a:t>Su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hijo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se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quedará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con la casa.</a:t>
            </a:r>
          </a:p>
          <a:p>
            <a:pPr marL="201168" indent="-201168" algn="l">
              <a:lnSpc>
                <a:spcPct val="98000"/>
              </a:lnSpc>
              <a:spcBef>
                <a:spcPts val="0"/>
              </a:spcBef>
              <a:spcAft>
                <a:spcPts val="500"/>
              </a:spcAft>
              <a:buClr>
                <a:srgbClr val="C9A84C"/>
              </a:buClr>
              <a:buFont typeface="Arial"/>
              <a:buChar char="•"/>
            </a:pPr>
            <a:r>
              <a:rPr sz="1400" b="0" i="0" dirty="0" err="1">
                <a:solidFill>
                  <a:srgbClr val="F5F0E8"/>
                </a:solidFill>
                <a:latin typeface="Calibri"/>
              </a:rPr>
              <a:t>Él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tiene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su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propia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familia y no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vive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con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usted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.</a:t>
            </a:r>
          </a:p>
          <a:p>
            <a:pPr marL="201168" indent="-201168" algn="l">
              <a:lnSpc>
                <a:spcPct val="98000"/>
              </a:lnSpc>
              <a:spcBef>
                <a:spcPts val="0"/>
              </a:spcBef>
              <a:spcAft>
                <a:spcPts val="500"/>
              </a:spcAft>
              <a:buClr>
                <a:srgbClr val="C9A84C"/>
              </a:buClr>
              <a:buFont typeface="Arial"/>
              <a:buChar char="•"/>
            </a:pPr>
            <a:r>
              <a:rPr sz="1400" b="0" i="0" dirty="0">
                <a:solidFill>
                  <a:srgbClr val="F5F0E8"/>
                </a:solidFill>
                <a:latin typeface="Calibri"/>
              </a:rPr>
              <a:t>"Como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él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tiene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su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propia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familia y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su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propia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casa,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probablemente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rentaría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esta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propiedad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o la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vendería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, ¿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correcto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?"</a:t>
            </a:r>
          </a:p>
          <a:p>
            <a:pPr marL="201168" indent="-201168" algn="l">
              <a:lnSpc>
                <a:spcPct val="98000"/>
              </a:lnSpc>
              <a:spcBef>
                <a:spcPts val="0"/>
              </a:spcBef>
              <a:spcAft>
                <a:spcPts val="500"/>
              </a:spcAft>
              <a:buClr>
                <a:srgbClr val="C9A84C"/>
              </a:buClr>
              <a:buFont typeface="Arial"/>
              <a:buChar char="•"/>
            </a:pPr>
            <a:r>
              <a:rPr sz="1400" b="0" i="0" dirty="0">
                <a:solidFill>
                  <a:srgbClr val="F5F0E8"/>
                </a:solidFill>
                <a:latin typeface="Calibri"/>
              </a:rPr>
              <a:t>"Con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su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hijo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teniendo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su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propia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familia,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su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objetivo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es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asegurarse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de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que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él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no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tenga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que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sacar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dinero de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su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bolsillo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para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hacer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esos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pagos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de la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hipoteca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, ¿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correcto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?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Especialmente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teniendo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una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familia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que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mantener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en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casa, ¿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correcto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?"</a:t>
            </a:r>
          </a:p>
          <a:p>
            <a:pPr marL="201168" indent="-201168" algn="l">
              <a:lnSpc>
                <a:spcPct val="98000"/>
              </a:lnSpc>
              <a:spcBef>
                <a:spcPts val="0"/>
              </a:spcBef>
              <a:spcAft>
                <a:spcPts val="500"/>
              </a:spcAft>
              <a:buClr>
                <a:srgbClr val="C9A84C"/>
              </a:buClr>
              <a:buFont typeface="Arial"/>
              <a:buChar char="•"/>
            </a:pPr>
            <a:r>
              <a:rPr sz="1400" b="0" i="0" dirty="0">
                <a:solidFill>
                  <a:srgbClr val="F5F0E8"/>
                </a:solidFill>
                <a:latin typeface="Calibri"/>
              </a:rPr>
              <a:t>"Me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imagino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que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usted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simplemente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quiere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asegurarse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de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que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él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tenga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tiempo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para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decidir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cuáles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serán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sus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próximos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pasos, ¿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correcto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?"</a:t>
            </a:r>
          </a:p>
          <a:p>
            <a:pPr marL="201168" indent="-201168" algn="l">
              <a:lnSpc>
                <a:spcPct val="98000"/>
              </a:lnSpc>
              <a:spcBef>
                <a:spcPts val="0"/>
              </a:spcBef>
              <a:spcAft>
                <a:spcPts val="500"/>
              </a:spcAft>
              <a:buClr>
                <a:srgbClr val="C9A84C"/>
              </a:buClr>
              <a:buFont typeface="Arial"/>
              <a:buChar char="•"/>
            </a:pPr>
            <a:r>
              <a:rPr sz="1400" b="0" i="0" dirty="0">
                <a:solidFill>
                  <a:srgbClr val="F5F0E8"/>
                </a:solidFill>
                <a:latin typeface="Calibri"/>
              </a:rPr>
              <a:t>"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Perder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a un padre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ya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es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bastante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difícil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,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pero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agregar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la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presión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de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tener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que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hacer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un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pago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de $2,000 al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mes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al banco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mientras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mantiene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a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su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propia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familia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haría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las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cosas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mucho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más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estresantes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para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él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, ¿no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cree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?"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D1B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48640" y="411480"/>
            <a:ext cx="11091672" cy="822960"/>
          </a:xfrm>
          <a:prstGeom prst="rect">
            <a:avLst/>
          </a:prstGeom>
          <a:noFill/>
        </p:spPr>
        <p:txBody>
          <a:bodyPr wrap="square" lIns="45720" tIns="18288" rIns="45720" bIns="18288" anchor="ctr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3600" b="1" i="0">
                <a:solidFill>
                  <a:srgbClr val="C9A84C"/>
                </a:solidFill>
                <a:latin typeface="Cambria"/>
              </a:rPr>
              <a:t>Michael Rini — Solución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417320"/>
            <a:ext cx="5486400" cy="3977639"/>
          </a:xfrm>
          <a:prstGeom prst="roundRect">
            <a:avLst>
              <a:gd name="adj" fmla="val 4000"/>
            </a:avLst>
          </a:prstGeom>
          <a:solidFill>
            <a:srgbClr val="16203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841247" y="1618488"/>
            <a:ext cx="4901184" cy="41148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600" b="1" i="0">
                <a:solidFill>
                  <a:srgbClr val="C9A84C"/>
                </a:solidFill>
                <a:latin typeface="Calibri"/>
              </a:rPr>
              <a:t>Lo que me dijo: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59536" y="2130552"/>
            <a:ext cx="4882896" cy="3145476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marL="201168" indent="-201168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C9A84C"/>
              </a:buClr>
              <a:buFont typeface="Arial"/>
              <a:buChar char="•"/>
            </a:pPr>
            <a:r>
              <a:rPr sz="1400" b="0" i="0" dirty="0">
                <a:solidFill>
                  <a:srgbClr val="F5F0E8"/>
                </a:solidFill>
                <a:latin typeface="Calibri"/>
              </a:rPr>
              <a:t>Me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comentó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que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tiene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una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póliza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de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término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de $300,000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que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vence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en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10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años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.</a:t>
            </a:r>
          </a:p>
          <a:p>
            <a:pPr marL="201168" indent="-201168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C9A84C"/>
              </a:buClr>
              <a:buFont typeface="Arial"/>
              <a:buChar char="•"/>
            </a:pPr>
            <a:r>
              <a:rPr sz="1400" b="0" i="0" dirty="0" err="1">
                <a:solidFill>
                  <a:srgbClr val="F5F0E8"/>
                </a:solidFill>
                <a:latin typeface="Calibri"/>
              </a:rPr>
              <a:t>Construí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valor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explicándole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que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es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importante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tener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algo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en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vigor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porque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después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de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esos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10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años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ya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no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tendrá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cobertura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.</a:t>
            </a:r>
          </a:p>
          <a:p>
            <a:pPr marL="201168" indent="-201168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C9A84C"/>
              </a:buClr>
              <a:buFont typeface="Arial"/>
              <a:buChar char="•"/>
            </a:pPr>
            <a:r>
              <a:rPr sz="1400" b="0" i="0" dirty="0">
                <a:solidFill>
                  <a:srgbClr val="F5F0E8"/>
                </a:solidFill>
                <a:latin typeface="Calibri"/>
              </a:rPr>
              <a:t>Tener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una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póliza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permanente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siempre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será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más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costoso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que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una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póliza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de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término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.</a:t>
            </a:r>
          </a:p>
          <a:p>
            <a:pPr marL="201168" indent="-201168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C9A84C"/>
              </a:buClr>
              <a:buFont typeface="Arial"/>
              <a:buChar char="•"/>
            </a:pPr>
            <a:r>
              <a:rPr sz="1400" b="0" i="0" dirty="0">
                <a:solidFill>
                  <a:srgbClr val="F5F0E8"/>
                </a:solidFill>
                <a:latin typeface="Calibri"/>
              </a:rPr>
              <a:t>Pero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esperar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a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que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su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póliza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de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término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expire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hará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que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el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costo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de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obtener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cobertura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más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adelante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sea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mucho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más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alto de lo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que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es hoy.</a:t>
            </a:r>
          </a:p>
          <a:p>
            <a:pPr marL="201168" indent="-201168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C9A84C"/>
              </a:buClr>
              <a:buFont typeface="Arial"/>
              <a:buChar char="•"/>
            </a:pPr>
            <a:r>
              <a:rPr sz="1400" b="0" i="0" dirty="0">
                <a:solidFill>
                  <a:srgbClr val="F5F0E8"/>
                </a:solidFill>
                <a:latin typeface="Calibri"/>
              </a:rPr>
              <a:t>"Hoy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usted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tiene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opciones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. El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problema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es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que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dentro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de 10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años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será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mayor y es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posible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que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su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salud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cambie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, lo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que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puede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hacer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que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la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cobertura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sea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mucho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más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costosa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o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incluso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más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difícil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de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obtener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."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245352" y="1417320"/>
            <a:ext cx="5394960" cy="3977639"/>
          </a:xfrm>
          <a:prstGeom prst="roundRect">
            <a:avLst>
              <a:gd name="adj" fmla="val 4000"/>
            </a:avLst>
          </a:prstGeom>
          <a:solidFill>
            <a:srgbClr val="1E3A5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6556248" y="1655064"/>
            <a:ext cx="4773168" cy="45720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400" b="1" i="0">
                <a:solidFill>
                  <a:srgbClr val="C9A84C"/>
                </a:solidFill>
                <a:latin typeface="Cambria"/>
              </a:rPr>
              <a:t>FORESTERS PRP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65392" y="2167128"/>
            <a:ext cx="4773168" cy="54864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350" b="0" i="1">
                <a:solidFill>
                  <a:srgbClr val="A89880"/>
                </a:solidFill>
                <a:latin typeface="Calibri"/>
              </a:rPr>
              <a:t>PlanRight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556248" y="2834640"/>
            <a:ext cx="4773168" cy="603504"/>
          </a:xfrm>
          <a:prstGeom prst="roundRect">
            <a:avLst>
              <a:gd name="adj" fmla="val 12000"/>
            </a:avLst>
          </a:prstGeom>
          <a:noFill/>
          <a:ln w="12700">
            <a:solidFill>
              <a:srgbClr val="A8988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6784848" y="2834640"/>
            <a:ext cx="4407408" cy="603504"/>
          </a:xfrm>
          <a:prstGeom prst="rect">
            <a:avLst/>
          </a:prstGeom>
          <a:noFill/>
        </p:spPr>
        <p:txBody>
          <a:bodyPr wrap="square" lIns="45720" tIns="18288" rIns="45720" bIns="18288" anchor="ctr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400" b="0" i="0">
                <a:solidFill>
                  <a:srgbClr val="F5F0E8"/>
                </a:solidFill>
                <a:latin typeface="Calibri"/>
              </a:rPr>
              <a:t>2 años  $35K  —  $156.83/mo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556248" y="3584448"/>
            <a:ext cx="4773168" cy="603504"/>
          </a:xfrm>
          <a:prstGeom prst="roundRect">
            <a:avLst>
              <a:gd name="adj" fmla="val 12000"/>
            </a:avLst>
          </a:prstGeom>
          <a:solidFill>
            <a:srgbClr val="C9A84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6784848" y="3584448"/>
            <a:ext cx="4407408" cy="603504"/>
          </a:xfrm>
          <a:prstGeom prst="rect">
            <a:avLst/>
          </a:prstGeom>
          <a:noFill/>
        </p:spPr>
        <p:txBody>
          <a:bodyPr wrap="square" lIns="45720" tIns="18288" rIns="45720" bIns="18288" anchor="ctr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450" b="1" i="0">
                <a:solidFill>
                  <a:srgbClr val="0D1B2A"/>
                </a:solidFill>
                <a:latin typeface="Calibri"/>
              </a:rPr>
              <a:t>1.5 años  $27K  —  $121.70/mo   ← ELEGIDA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556248" y="4334256"/>
            <a:ext cx="4773168" cy="603504"/>
          </a:xfrm>
          <a:prstGeom prst="roundRect">
            <a:avLst>
              <a:gd name="adj" fmla="val 12000"/>
            </a:avLst>
          </a:prstGeom>
          <a:noFill/>
          <a:ln w="12700">
            <a:solidFill>
              <a:srgbClr val="A8988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6784848" y="4334256"/>
            <a:ext cx="4407408" cy="603504"/>
          </a:xfrm>
          <a:prstGeom prst="rect">
            <a:avLst/>
          </a:prstGeom>
          <a:noFill/>
        </p:spPr>
        <p:txBody>
          <a:bodyPr wrap="square" lIns="45720" tIns="18288" rIns="45720" bIns="18288" anchor="ctr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400" b="0" i="0">
                <a:solidFill>
                  <a:srgbClr val="F5F0E8"/>
                </a:solidFill>
                <a:latin typeface="Calibri"/>
              </a:rPr>
              <a:t>1 año  $20K  —  $82.18/mo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48640" y="5623560"/>
            <a:ext cx="11091672" cy="777240"/>
          </a:xfrm>
          <a:prstGeom prst="roundRect">
            <a:avLst>
              <a:gd name="adj" fmla="val 8000"/>
            </a:avLst>
          </a:prstGeom>
          <a:solidFill>
            <a:srgbClr val="16203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822960" y="5623560"/>
            <a:ext cx="10515600" cy="777240"/>
          </a:xfrm>
          <a:prstGeom prst="rect">
            <a:avLst/>
          </a:prstGeom>
          <a:noFill/>
        </p:spPr>
        <p:txBody>
          <a:bodyPr wrap="square" lIns="45720" tIns="18288" rIns="45720" bIns="18288" anchor="ctr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250" b="0" i="1">
                <a:solidFill>
                  <a:srgbClr val="F5F0E8"/>
                </a:solidFill>
                <a:latin typeface="Calibri"/>
              </a:rPr>
              <a:t>Transición a la aplicación enfocándose en la importancia de fijar las tarifas hoy: él nunca estará tan saludable como lo está hoy.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D1B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48640" y="411480"/>
            <a:ext cx="11091672" cy="822960"/>
          </a:xfrm>
          <a:prstGeom prst="rect">
            <a:avLst/>
          </a:prstGeom>
          <a:noFill/>
        </p:spPr>
        <p:txBody>
          <a:bodyPr wrap="square" lIns="45720" tIns="18288" rIns="45720" bIns="18288" anchor="ctr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3600" b="1" i="0">
                <a:solidFill>
                  <a:srgbClr val="C9A84C"/>
                </a:solidFill>
                <a:latin typeface="Cambria"/>
              </a:rPr>
              <a:t>Tipos de Seguro de Vida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417320"/>
            <a:ext cx="5486400" cy="5029200"/>
          </a:xfrm>
          <a:prstGeom prst="roundRect">
            <a:avLst>
              <a:gd name="adj" fmla="val 4000"/>
            </a:avLst>
          </a:prstGeom>
          <a:solidFill>
            <a:srgbClr val="1E3A5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868680" y="1673352"/>
            <a:ext cx="4846320" cy="54864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800" b="1" i="0">
                <a:solidFill>
                  <a:srgbClr val="C9A84C"/>
                </a:solidFill>
                <a:latin typeface="Cambria"/>
              </a:rPr>
              <a:t>TERM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77824" y="2258568"/>
            <a:ext cx="4846320" cy="36576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600" b="0" i="1">
                <a:solidFill>
                  <a:srgbClr val="F5F0E8"/>
                </a:solidFill>
                <a:latin typeface="Calibri"/>
              </a:rPr>
              <a:t>Seguro de Término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77824" y="2743200"/>
            <a:ext cx="4828032" cy="356616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marL="201168" indent="-201168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C9A84C"/>
              </a:buClr>
              <a:buFont typeface="Arial"/>
              <a:buChar char="•"/>
            </a:pPr>
            <a:r>
              <a:rPr sz="1300" b="0" i="0">
                <a:solidFill>
                  <a:srgbClr val="F5F0E8"/>
                </a:solidFill>
                <a:latin typeface="Calibri"/>
              </a:rPr>
              <a:t>Expira a una edad o fecha determinada.</a:t>
            </a:r>
          </a:p>
          <a:p>
            <a:pPr marL="201168" indent="-201168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C9A84C"/>
              </a:buClr>
              <a:buFont typeface="Arial"/>
              <a:buChar char="•"/>
            </a:pPr>
            <a:r>
              <a:rPr sz="1300" b="0" i="0">
                <a:solidFill>
                  <a:srgbClr val="F5F0E8"/>
                </a:solidFill>
                <a:latin typeface="Calibri"/>
              </a:rPr>
              <a:t>Es más económico que una póliza permanente.</a:t>
            </a:r>
          </a:p>
          <a:p>
            <a:pPr marL="201168" indent="-201168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C9A84C"/>
              </a:buClr>
              <a:buFont typeface="Arial"/>
              <a:buChar char="•"/>
            </a:pPr>
            <a:r>
              <a:rPr sz="1300" b="0" i="0">
                <a:solidFill>
                  <a:srgbClr val="F5F0E8"/>
                </a:solidFill>
                <a:latin typeface="Calibri"/>
              </a:rPr>
              <a:t>Generalmente es más difícil calificar, dependiendo de la compañía y el estado de salud del cliente.</a:t>
            </a:r>
          </a:p>
          <a:p>
            <a:pPr marL="201168" indent="-201168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C9A84C"/>
              </a:buClr>
              <a:buFont typeface="Arial"/>
              <a:buChar char="•"/>
            </a:pPr>
            <a:r>
              <a:rPr sz="1300" b="0" i="0">
                <a:solidFill>
                  <a:srgbClr val="F5F0E8"/>
                </a:solidFill>
                <a:latin typeface="Calibri"/>
              </a:rPr>
              <a:t>La mayoría de las compañías ofrecen cobertura hasta aproximadamente los 80 años de edad.</a:t>
            </a:r>
          </a:p>
          <a:p>
            <a:pPr marL="201168" indent="-201168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C9A84C"/>
              </a:buClr>
              <a:buFont typeface="Arial"/>
              <a:buChar char="•"/>
            </a:pPr>
            <a:r>
              <a:rPr sz="1300" b="0" i="0">
                <a:solidFill>
                  <a:srgbClr val="F5F0E8"/>
                </a:solidFill>
                <a:latin typeface="Calibri"/>
              </a:rPr>
              <a:t>El plazo de cobertura depende de la edad del cliente.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245352" y="1417320"/>
            <a:ext cx="5486400" cy="5029200"/>
          </a:xfrm>
          <a:prstGeom prst="roundRect">
            <a:avLst>
              <a:gd name="adj" fmla="val 4000"/>
            </a:avLst>
          </a:prstGeom>
          <a:solidFill>
            <a:srgbClr val="16203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6565392" y="1673352"/>
            <a:ext cx="4846320" cy="54864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800" b="1" i="0">
                <a:solidFill>
                  <a:srgbClr val="C9A84C"/>
                </a:solidFill>
                <a:latin typeface="Cambria"/>
              </a:rPr>
              <a:t>IUL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574536" y="2258568"/>
            <a:ext cx="4846320" cy="36576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600" b="0" i="1">
                <a:solidFill>
                  <a:srgbClr val="F5F0E8"/>
                </a:solidFill>
                <a:latin typeface="Calibri"/>
              </a:rPr>
              <a:t>Índice Universal Life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574536" y="2743200"/>
            <a:ext cx="4828032" cy="3191643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marL="201168" indent="-201168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C9A84C"/>
              </a:buClr>
              <a:buFont typeface="Arial"/>
              <a:buChar char="•"/>
            </a:pPr>
            <a:r>
              <a:rPr sz="1200" b="0" i="0" dirty="0">
                <a:solidFill>
                  <a:srgbClr val="F5F0E8"/>
                </a:solidFill>
                <a:latin typeface="Calibri"/>
              </a:rPr>
              <a:t>Una </a:t>
            </a:r>
            <a:r>
              <a:rPr sz="1200" b="0" i="0" dirty="0" err="1">
                <a:solidFill>
                  <a:srgbClr val="F5F0E8"/>
                </a:solidFill>
                <a:latin typeface="Calibri"/>
              </a:rPr>
              <a:t>parte</a:t>
            </a:r>
            <a:r>
              <a:rPr sz="1200" b="0" i="0" dirty="0">
                <a:solidFill>
                  <a:srgbClr val="F5F0E8"/>
                </a:solidFill>
                <a:latin typeface="Calibri"/>
              </a:rPr>
              <a:t> de la prima se </a:t>
            </a:r>
            <a:r>
              <a:rPr sz="1200" b="0" i="0" dirty="0" err="1">
                <a:solidFill>
                  <a:srgbClr val="F5F0E8"/>
                </a:solidFill>
                <a:latin typeface="Calibri"/>
              </a:rPr>
              <a:t>destina</a:t>
            </a:r>
            <a:r>
              <a:rPr sz="1200" b="0" i="0" dirty="0">
                <a:solidFill>
                  <a:srgbClr val="F5F0E8"/>
                </a:solidFill>
                <a:latin typeface="Calibri"/>
              </a:rPr>
              <a:t> a la </a:t>
            </a:r>
            <a:r>
              <a:rPr sz="1200" b="0" i="0" dirty="0" err="1">
                <a:solidFill>
                  <a:srgbClr val="F5F0E8"/>
                </a:solidFill>
                <a:latin typeface="Calibri"/>
              </a:rPr>
              <a:t>acumulación</a:t>
            </a:r>
            <a:r>
              <a:rPr sz="1200" b="0" i="0" dirty="0">
                <a:solidFill>
                  <a:srgbClr val="F5F0E8"/>
                </a:solidFill>
                <a:latin typeface="Calibri"/>
              </a:rPr>
              <a:t> de valor </a:t>
            </a:r>
            <a:r>
              <a:rPr sz="1200" b="0" i="0" dirty="0" err="1">
                <a:solidFill>
                  <a:srgbClr val="F5F0E8"/>
                </a:solidFill>
                <a:latin typeface="Calibri"/>
              </a:rPr>
              <a:t>en</a:t>
            </a:r>
            <a:r>
              <a:rPr sz="12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200" b="0" i="0" dirty="0" err="1">
                <a:solidFill>
                  <a:srgbClr val="F5F0E8"/>
                </a:solidFill>
                <a:latin typeface="Calibri"/>
              </a:rPr>
              <a:t>efectivo</a:t>
            </a:r>
            <a:r>
              <a:rPr sz="1200" b="0" i="0" dirty="0">
                <a:solidFill>
                  <a:srgbClr val="F5F0E8"/>
                </a:solidFill>
                <a:latin typeface="Calibri"/>
              </a:rPr>
              <a:t> (cash value) y </a:t>
            </a:r>
            <a:r>
              <a:rPr sz="1200" b="0" i="0" dirty="0" err="1">
                <a:solidFill>
                  <a:srgbClr val="F5F0E8"/>
                </a:solidFill>
                <a:latin typeface="Calibri"/>
              </a:rPr>
              <a:t>otra</a:t>
            </a:r>
            <a:r>
              <a:rPr sz="12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200" b="0" i="0" dirty="0" err="1">
                <a:solidFill>
                  <a:srgbClr val="F5F0E8"/>
                </a:solidFill>
                <a:latin typeface="Calibri"/>
              </a:rPr>
              <a:t>parte</a:t>
            </a:r>
            <a:r>
              <a:rPr sz="1200" b="0" i="0" dirty="0">
                <a:solidFill>
                  <a:srgbClr val="F5F0E8"/>
                </a:solidFill>
                <a:latin typeface="Calibri"/>
              </a:rPr>
              <a:t> al </a:t>
            </a:r>
            <a:r>
              <a:rPr sz="1200" b="0" i="0" dirty="0" err="1">
                <a:solidFill>
                  <a:srgbClr val="F5F0E8"/>
                </a:solidFill>
                <a:latin typeface="Calibri"/>
              </a:rPr>
              <a:t>costo</a:t>
            </a:r>
            <a:r>
              <a:rPr sz="1200" b="0" i="0" dirty="0">
                <a:solidFill>
                  <a:srgbClr val="F5F0E8"/>
                </a:solidFill>
                <a:latin typeface="Calibri"/>
              </a:rPr>
              <a:t> del </a:t>
            </a:r>
            <a:r>
              <a:rPr sz="1200" b="0" i="0" dirty="0" err="1">
                <a:solidFill>
                  <a:srgbClr val="F5F0E8"/>
                </a:solidFill>
                <a:latin typeface="Calibri"/>
              </a:rPr>
              <a:t>seguro</a:t>
            </a:r>
            <a:r>
              <a:rPr sz="1200" b="0" i="0" dirty="0">
                <a:solidFill>
                  <a:srgbClr val="F5F0E8"/>
                </a:solidFill>
                <a:latin typeface="Calibri"/>
              </a:rPr>
              <a:t>.</a:t>
            </a:r>
          </a:p>
          <a:p>
            <a:pPr marL="201168" indent="-201168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C9A84C"/>
              </a:buClr>
              <a:buFont typeface="Arial"/>
              <a:buChar char="•"/>
            </a:pPr>
            <a:r>
              <a:rPr sz="1200" b="0" i="0" dirty="0">
                <a:solidFill>
                  <a:srgbClr val="F5F0E8"/>
                </a:solidFill>
                <a:latin typeface="Calibri"/>
              </a:rPr>
              <a:t>El </a:t>
            </a:r>
            <a:r>
              <a:rPr sz="1200" b="0" i="0" dirty="0" err="1">
                <a:solidFill>
                  <a:srgbClr val="F5F0E8"/>
                </a:solidFill>
                <a:latin typeface="Calibri"/>
              </a:rPr>
              <a:t>crecimiento</a:t>
            </a:r>
            <a:r>
              <a:rPr sz="1200" b="0" i="0" dirty="0">
                <a:solidFill>
                  <a:srgbClr val="F5F0E8"/>
                </a:solidFill>
                <a:latin typeface="Calibri"/>
              </a:rPr>
              <a:t> del valor </a:t>
            </a:r>
            <a:r>
              <a:rPr sz="1200" b="0" i="0" dirty="0" err="1">
                <a:solidFill>
                  <a:srgbClr val="F5F0E8"/>
                </a:solidFill>
                <a:latin typeface="Calibri"/>
              </a:rPr>
              <a:t>en</a:t>
            </a:r>
            <a:r>
              <a:rPr sz="12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200" b="0" i="0" dirty="0" err="1">
                <a:solidFill>
                  <a:srgbClr val="F5F0E8"/>
                </a:solidFill>
                <a:latin typeface="Calibri"/>
              </a:rPr>
              <a:t>efectivo</a:t>
            </a:r>
            <a:r>
              <a:rPr sz="12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200" b="0" i="0" dirty="0" err="1">
                <a:solidFill>
                  <a:srgbClr val="F5F0E8"/>
                </a:solidFill>
                <a:latin typeface="Calibri"/>
              </a:rPr>
              <a:t>está</a:t>
            </a:r>
            <a:r>
              <a:rPr sz="12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200" b="0" i="0" dirty="0" err="1">
                <a:solidFill>
                  <a:srgbClr val="F5F0E8"/>
                </a:solidFill>
                <a:latin typeface="Calibri"/>
              </a:rPr>
              <a:t>vinculado</a:t>
            </a:r>
            <a:r>
              <a:rPr sz="1200" b="0" i="0" dirty="0">
                <a:solidFill>
                  <a:srgbClr val="F5F0E8"/>
                </a:solidFill>
                <a:latin typeface="Calibri"/>
              </a:rPr>
              <a:t> a un </a:t>
            </a:r>
            <a:r>
              <a:rPr sz="1200" b="0" i="0" dirty="0" err="1">
                <a:solidFill>
                  <a:srgbClr val="F5F0E8"/>
                </a:solidFill>
                <a:latin typeface="Calibri"/>
              </a:rPr>
              <a:t>índice</a:t>
            </a:r>
            <a:r>
              <a:rPr sz="12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200" b="0" i="0" dirty="0" err="1">
                <a:solidFill>
                  <a:srgbClr val="F5F0E8"/>
                </a:solidFill>
                <a:latin typeface="Calibri"/>
              </a:rPr>
              <a:t>bursátil</a:t>
            </a:r>
            <a:r>
              <a:rPr sz="1200" b="0" i="0" dirty="0">
                <a:solidFill>
                  <a:srgbClr val="F5F0E8"/>
                </a:solidFill>
                <a:latin typeface="Calibri"/>
              </a:rPr>
              <a:t>, </a:t>
            </a:r>
            <a:r>
              <a:rPr sz="1200" b="0" i="0" dirty="0" err="1">
                <a:solidFill>
                  <a:srgbClr val="F5F0E8"/>
                </a:solidFill>
                <a:latin typeface="Calibri"/>
              </a:rPr>
              <a:t>como</a:t>
            </a:r>
            <a:r>
              <a:rPr sz="1200" b="0" i="0" dirty="0">
                <a:solidFill>
                  <a:srgbClr val="F5F0E8"/>
                </a:solidFill>
                <a:latin typeface="Calibri"/>
              </a:rPr>
              <a:t> el S&amp;P 500, </a:t>
            </a:r>
            <a:r>
              <a:rPr sz="1200" b="0" i="0" dirty="0" err="1">
                <a:solidFill>
                  <a:srgbClr val="F5F0E8"/>
                </a:solidFill>
                <a:latin typeface="Calibri"/>
              </a:rPr>
              <a:t>permitiéndole</a:t>
            </a:r>
            <a:r>
              <a:rPr sz="12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200" b="0" i="0" dirty="0" err="1">
                <a:solidFill>
                  <a:srgbClr val="F5F0E8"/>
                </a:solidFill>
                <a:latin typeface="Calibri"/>
              </a:rPr>
              <a:t>participar</a:t>
            </a:r>
            <a:r>
              <a:rPr sz="12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200" b="0" i="0" dirty="0" err="1">
                <a:solidFill>
                  <a:srgbClr val="F5F0E8"/>
                </a:solidFill>
                <a:latin typeface="Calibri"/>
              </a:rPr>
              <a:t>en</a:t>
            </a:r>
            <a:r>
              <a:rPr sz="1200" b="0" i="0" dirty="0">
                <a:solidFill>
                  <a:srgbClr val="F5F0E8"/>
                </a:solidFill>
                <a:latin typeface="Calibri"/>
              </a:rPr>
              <a:t> las </a:t>
            </a:r>
            <a:r>
              <a:rPr sz="1200" b="0" i="0" dirty="0" err="1">
                <a:solidFill>
                  <a:srgbClr val="F5F0E8"/>
                </a:solidFill>
                <a:latin typeface="Calibri"/>
              </a:rPr>
              <a:t>ganancias</a:t>
            </a:r>
            <a:r>
              <a:rPr sz="1200" b="0" i="0" dirty="0">
                <a:solidFill>
                  <a:srgbClr val="F5F0E8"/>
                </a:solidFill>
                <a:latin typeface="Calibri"/>
              </a:rPr>
              <a:t> del mercado sin </a:t>
            </a:r>
            <a:r>
              <a:rPr sz="1200" b="0" i="0" dirty="0" err="1">
                <a:solidFill>
                  <a:srgbClr val="F5F0E8"/>
                </a:solidFill>
                <a:latin typeface="Calibri"/>
              </a:rPr>
              <a:t>estar</a:t>
            </a:r>
            <a:r>
              <a:rPr sz="12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200" b="0" i="0" dirty="0" err="1">
                <a:solidFill>
                  <a:srgbClr val="F5F0E8"/>
                </a:solidFill>
                <a:latin typeface="Calibri"/>
              </a:rPr>
              <a:t>expuesto</a:t>
            </a:r>
            <a:r>
              <a:rPr sz="1200" b="0" i="0" dirty="0">
                <a:solidFill>
                  <a:srgbClr val="F5F0E8"/>
                </a:solidFill>
                <a:latin typeface="Calibri"/>
              </a:rPr>
              <a:t> a </a:t>
            </a:r>
            <a:r>
              <a:rPr sz="1200" b="0" i="0" dirty="0" err="1">
                <a:solidFill>
                  <a:srgbClr val="F5F0E8"/>
                </a:solidFill>
                <a:latin typeface="Calibri"/>
              </a:rPr>
              <a:t>pérdidas</a:t>
            </a:r>
            <a:r>
              <a:rPr sz="12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200" b="0" i="0" dirty="0" err="1">
                <a:solidFill>
                  <a:srgbClr val="F5F0E8"/>
                </a:solidFill>
                <a:latin typeface="Calibri"/>
              </a:rPr>
              <a:t>directas</a:t>
            </a:r>
            <a:r>
              <a:rPr sz="12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200" b="0" i="0" dirty="0" err="1">
                <a:solidFill>
                  <a:srgbClr val="F5F0E8"/>
                </a:solidFill>
                <a:latin typeface="Calibri"/>
              </a:rPr>
              <a:t>cuando</a:t>
            </a:r>
            <a:r>
              <a:rPr sz="1200" b="0" i="0" dirty="0">
                <a:solidFill>
                  <a:srgbClr val="F5F0E8"/>
                </a:solidFill>
                <a:latin typeface="Calibri"/>
              </a:rPr>
              <a:t> el mercado baja.</a:t>
            </a:r>
          </a:p>
          <a:p>
            <a:pPr marL="201168" indent="-201168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C9A84C"/>
              </a:buClr>
              <a:buFont typeface="Arial"/>
              <a:buChar char="•"/>
            </a:pPr>
            <a:r>
              <a:rPr sz="1200" b="0" i="0" dirty="0">
                <a:solidFill>
                  <a:srgbClr val="F5F0E8"/>
                </a:solidFill>
                <a:latin typeface="Calibri"/>
              </a:rPr>
              <a:t>Al </a:t>
            </a:r>
            <a:r>
              <a:rPr sz="1200" b="0" i="0" dirty="0" err="1">
                <a:solidFill>
                  <a:srgbClr val="F5F0E8"/>
                </a:solidFill>
                <a:latin typeface="Calibri"/>
              </a:rPr>
              <a:t>igual</a:t>
            </a:r>
            <a:r>
              <a:rPr sz="12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200" b="0" i="0" dirty="0" err="1">
                <a:solidFill>
                  <a:srgbClr val="F5F0E8"/>
                </a:solidFill>
                <a:latin typeface="Calibri"/>
              </a:rPr>
              <a:t>que</a:t>
            </a:r>
            <a:r>
              <a:rPr sz="1200" b="0" i="0" dirty="0">
                <a:solidFill>
                  <a:srgbClr val="F5F0E8"/>
                </a:solidFill>
                <a:latin typeface="Calibri"/>
              </a:rPr>
              <a:t> un </a:t>
            </a:r>
            <a:r>
              <a:rPr sz="1200" b="0" i="0" dirty="0" err="1">
                <a:solidFill>
                  <a:srgbClr val="F5F0E8"/>
                </a:solidFill>
                <a:latin typeface="Calibri"/>
              </a:rPr>
              <a:t>seguro</a:t>
            </a:r>
            <a:r>
              <a:rPr sz="1200" b="0" i="0" dirty="0">
                <a:solidFill>
                  <a:srgbClr val="F5F0E8"/>
                </a:solidFill>
                <a:latin typeface="Calibri"/>
              </a:rPr>
              <a:t> a </a:t>
            </a:r>
            <a:r>
              <a:rPr sz="1200" b="0" i="0" dirty="0" err="1">
                <a:solidFill>
                  <a:srgbClr val="F5F0E8"/>
                </a:solidFill>
                <a:latin typeface="Calibri"/>
              </a:rPr>
              <a:t>término</a:t>
            </a:r>
            <a:r>
              <a:rPr sz="1200" b="0" i="0" dirty="0">
                <a:solidFill>
                  <a:srgbClr val="F5F0E8"/>
                </a:solidFill>
                <a:latin typeface="Calibri"/>
              </a:rPr>
              <a:t> (Term), </a:t>
            </a:r>
            <a:r>
              <a:rPr sz="1200" b="0" i="0" dirty="0" err="1">
                <a:solidFill>
                  <a:srgbClr val="F5F0E8"/>
                </a:solidFill>
                <a:latin typeface="Calibri"/>
              </a:rPr>
              <a:t>puede</a:t>
            </a:r>
            <a:r>
              <a:rPr sz="1200" b="0" i="0" dirty="0">
                <a:solidFill>
                  <a:srgbClr val="F5F0E8"/>
                </a:solidFill>
                <a:latin typeface="Calibri"/>
              </a:rPr>
              <a:t> ser </a:t>
            </a:r>
            <a:r>
              <a:rPr sz="1200" b="0" i="0" dirty="0" err="1">
                <a:solidFill>
                  <a:srgbClr val="F5F0E8"/>
                </a:solidFill>
                <a:latin typeface="Calibri"/>
              </a:rPr>
              <a:t>más</a:t>
            </a:r>
            <a:r>
              <a:rPr sz="12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200" b="0" i="0" dirty="0" err="1">
                <a:solidFill>
                  <a:srgbClr val="F5F0E8"/>
                </a:solidFill>
                <a:latin typeface="Calibri"/>
              </a:rPr>
              <a:t>difícil</a:t>
            </a:r>
            <a:r>
              <a:rPr sz="12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200" b="0" i="0" dirty="0" err="1">
                <a:solidFill>
                  <a:srgbClr val="F5F0E8"/>
                </a:solidFill>
                <a:latin typeface="Calibri"/>
              </a:rPr>
              <a:t>obtener</a:t>
            </a:r>
            <a:r>
              <a:rPr sz="12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200" b="0" i="0" dirty="0" err="1">
                <a:solidFill>
                  <a:srgbClr val="F5F0E8"/>
                </a:solidFill>
                <a:latin typeface="Calibri"/>
              </a:rPr>
              <a:t>aprobación</a:t>
            </a:r>
            <a:r>
              <a:rPr sz="1200" b="0" i="0" dirty="0">
                <a:solidFill>
                  <a:srgbClr val="F5F0E8"/>
                </a:solidFill>
                <a:latin typeface="Calibri"/>
              </a:rPr>
              <a:t>, </a:t>
            </a:r>
            <a:r>
              <a:rPr sz="1200" b="0" i="0" dirty="0" err="1">
                <a:solidFill>
                  <a:srgbClr val="F5F0E8"/>
                </a:solidFill>
                <a:latin typeface="Calibri"/>
              </a:rPr>
              <a:t>dependiendo</a:t>
            </a:r>
            <a:r>
              <a:rPr sz="1200" b="0" i="0" dirty="0">
                <a:solidFill>
                  <a:srgbClr val="F5F0E8"/>
                </a:solidFill>
                <a:latin typeface="Calibri"/>
              </a:rPr>
              <a:t> de la </a:t>
            </a:r>
            <a:r>
              <a:rPr sz="1200" b="0" i="0" dirty="0" err="1">
                <a:solidFill>
                  <a:srgbClr val="F5F0E8"/>
                </a:solidFill>
                <a:latin typeface="Calibri"/>
              </a:rPr>
              <a:t>salud</a:t>
            </a:r>
            <a:r>
              <a:rPr sz="1200" b="0" i="0" dirty="0">
                <a:solidFill>
                  <a:srgbClr val="F5F0E8"/>
                </a:solidFill>
                <a:latin typeface="Calibri"/>
              </a:rPr>
              <a:t> y el </a:t>
            </a:r>
            <a:r>
              <a:rPr sz="1200" b="0" i="0" dirty="0" err="1">
                <a:solidFill>
                  <a:srgbClr val="F5F0E8"/>
                </a:solidFill>
                <a:latin typeface="Calibri"/>
              </a:rPr>
              <a:t>historial</a:t>
            </a:r>
            <a:r>
              <a:rPr sz="1200" b="0" i="0" dirty="0">
                <a:solidFill>
                  <a:srgbClr val="F5F0E8"/>
                </a:solidFill>
                <a:latin typeface="Calibri"/>
              </a:rPr>
              <a:t> del </a:t>
            </a:r>
            <a:r>
              <a:rPr sz="1200" b="0" i="0" dirty="0" err="1">
                <a:solidFill>
                  <a:srgbClr val="F5F0E8"/>
                </a:solidFill>
                <a:latin typeface="Calibri"/>
              </a:rPr>
              <a:t>cliente</a:t>
            </a:r>
            <a:r>
              <a:rPr sz="1200" b="0" i="0" dirty="0">
                <a:solidFill>
                  <a:srgbClr val="F5F0E8"/>
                </a:solidFill>
                <a:latin typeface="Calibri"/>
              </a:rPr>
              <a:t>.</a:t>
            </a:r>
          </a:p>
          <a:p>
            <a:pPr marL="201168" indent="-201168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C9A84C"/>
              </a:buClr>
              <a:buFont typeface="Arial"/>
              <a:buChar char="•"/>
            </a:pPr>
            <a:r>
              <a:rPr sz="1200" b="0" i="0" dirty="0">
                <a:solidFill>
                  <a:srgbClr val="F5F0E8"/>
                </a:solidFill>
                <a:latin typeface="Calibri"/>
              </a:rPr>
              <a:t>En </a:t>
            </a:r>
            <a:r>
              <a:rPr sz="1200" b="0" i="0" dirty="0" err="1">
                <a:solidFill>
                  <a:srgbClr val="F5F0E8"/>
                </a:solidFill>
                <a:latin typeface="Calibri"/>
              </a:rPr>
              <a:t>los</a:t>
            </a:r>
            <a:r>
              <a:rPr sz="1200" b="0" i="0" dirty="0">
                <a:solidFill>
                  <a:srgbClr val="F5F0E8"/>
                </a:solidFill>
                <a:latin typeface="Calibri"/>
              </a:rPr>
              <a:t> IUL Express o Simplified Issue (</a:t>
            </a:r>
            <a:r>
              <a:rPr sz="1200" b="0" i="0" dirty="0" err="1">
                <a:solidFill>
                  <a:srgbClr val="F5F0E8"/>
                </a:solidFill>
                <a:latin typeface="Calibri"/>
              </a:rPr>
              <a:t>emisión</a:t>
            </a:r>
            <a:r>
              <a:rPr sz="12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200" b="0" i="0" dirty="0" err="1">
                <a:solidFill>
                  <a:srgbClr val="F5F0E8"/>
                </a:solidFill>
                <a:latin typeface="Calibri"/>
              </a:rPr>
              <a:t>simplificada</a:t>
            </a:r>
            <a:r>
              <a:rPr sz="1200" b="0" i="0" dirty="0">
                <a:solidFill>
                  <a:srgbClr val="F5F0E8"/>
                </a:solidFill>
                <a:latin typeface="Calibri"/>
              </a:rPr>
              <a:t>), el </a:t>
            </a:r>
            <a:r>
              <a:rPr sz="1200" b="0" i="0" dirty="0" err="1">
                <a:solidFill>
                  <a:srgbClr val="F5F0E8"/>
                </a:solidFill>
                <a:latin typeface="Calibri"/>
              </a:rPr>
              <a:t>costo</a:t>
            </a:r>
            <a:r>
              <a:rPr sz="1200" b="0" i="0" dirty="0">
                <a:solidFill>
                  <a:srgbClr val="F5F0E8"/>
                </a:solidFill>
                <a:latin typeface="Calibri"/>
              </a:rPr>
              <a:t> del </a:t>
            </a:r>
            <a:r>
              <a:rPr sz="1200" b="0" i="0" dirty="0" err="1">
                <a:solidFill>
                  <a:srgbClr val="F5F0E8"/>
                </a:solidFill>
                <a:latin typeface="Calibri"/>
              </a:rPr>
              <a:t>seguro</a:t>
            </a:r>
            <a:r>
              <a:rPr sz="12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200" b="0" i="0" dirty="0" err="1">
                <a:solidFill>
                  <a:srgbClr val="F5F0E8"/>
                </a:solidFill>
                <a:latin typeface="Calibri"/>
              </a:rPr>
              <a:t>aumenta</a:t>
            </a:r>
            <a:r>
              <a:rPr sz="1200" b="0" i="0" dirty="0">
                <a:solidFill>
                  <a:srgbClr val="F5F0E8"/>
                </a:solidFill>
                <a:latin typeface="Calibri"/>
              </a:rPr>
              <a:t> con el </a:t>
            </a:r>
            <a:r>
              <a:rPr sz="1200" b="0" i="0" dirty="0" err="1">
                <a:solidFill>
                  <a:srgbClr val="F5F0E8"/>
                </a:solidFill>
                <a:latin typeface="Calibri"/>
              </a:rPr>
              <a:t>tiempo</a:t>
            </a:r>
            <a:r>
              <a:rPr sz="1200" b="0" i="0" dirty="0">
                <a:solidFill>
                  <a:srgbClr val="F5F0E8"/>
                </a:solidFill>
                <a:latin typeface="Calibri"/>
              </a:rPr>
              <a:t> y </a:t>
            </a:r>
            <a:r>
              <a:rPr sz="1200" b="0" i="0" dirty="0" err="1">
                <a:solidFill>
                  <a:srgbClr val="F5F0E8"/>
                </a:solidFill>
                <a:latin typeface="Calibri"/>
              </a:rPr>
              <a:t>puede</a:t>
            </a:r>
            <a:r>
              <a:rPr sz="12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200" b="0" i="0" dirty="0" err="1">
                <a:solidFill>
                  <a:srgbClr val="F5F0E8"/>
                </a:solidFill>
                <a:latin typeface="Calibri"/>
              </a:rPr>
              <a:t>consumir</a:t>
            </a:r>
            <a:r>
              <a:rPr sz="1200" b="0" i="0" dirty="0">
                <a:solidFill>
                  <a:srgbClr val="F5F0E8"/>
                </a:solidFill>
                <a:latin typeface="Calibri"/>
              </a:rPr>
              <a:t> el valor </a:t>
            </a:r>
            <a:r>
              <a:rPr sz="1200" b="0" i="0" dirty="0" err="1">
                <a:solidFill>
                  <a:srgbClr val="F5F0E8"/>
                </a:solidFill>
                <a:latin typeface="Calibri"/>
              </a:rPr>
              <a:t>acumulado</a:t>
            </a:r>
            <a:r>
              <a:rPr sz="12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200" b="0" i="0" dirty="0" err="1">
                <a:solidFill>
                  <a:srgbClr val="F5F0E8"/>
                </a:solidFill>
                <a:latin typeface="Calibri"/>
              </a:rPr>
              <a:t>más</a:t>
            </a:r>
            <a:r>
              <a:rPr sz="12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200" b="0" i="0" dirty="0" err="1">
                <a:solidFill>
                  <a:srgbClr val="F5F0E8"/>
                </a:solidFill>
                <a:latin typeface="Calibri"/>
              </a:rPr>
              <a:t>rápido</a:t>
            </a:r>
            <a:r>
              <a:rPr sz="12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200" b="0" i="0" dirty="0" err="1">
                <a:solidFill>
                  <a:srgbClr val="F5F0E8"/>
                </a:solidFill>
                <a:latin typeface="Calibri"/>
              </a:rPr>
              <a:t>que</a:t>
            </a:r>
            <a:r>
              <a:rPr sz="1200" b="0" i="0" dirty="0">
                <a:solidFill>
                  <a:srgbClr val="F5F0E8"/>
                </a:solidFill>
                <a:latin typeface="Calibri"/>
              </a:rPr>
              <a:t> un IUL </a:t>
            </a:r>
            <a:r>
              <a:rPr sz="1200" b="0" i="0" dirty="0" err="1">
                <a:solidFill>
                  <a:srgbClr val="F5F0E8"/>
                </a:solidFill>
                <a:latin typeface="Calibri"/>
              </a:rPr>
              <a:t>tradicional</a:t>
            </a:r>
            <a:r>
              <a:rPr sz="1200" b="0" i="0" dirty="0">
                <a:solidFill>
                  <a:srgbClr val="F5F0E8"/>
                </a:solidFill>
                <a:latin typeface="Calibri"/>
              </a:rPr>
              <a:t> con </a:t>
            </a:r>
            <a:r>
              <a:rPr sz="1200" b="0" i="0" dirty="0" err="1">
                <a:solidFill>
                  <a:srgbClr val="F5F0E8"/>
                </a:solidFill>
                <a:latin typeface="Calibri"/>
              </a:rPr>
              <a:t>suscripción</a:t>
            </a:r>
            <a:r>
              <a:rPr sz="1200" b="0" i="0" dirty="0">
                <a:solidFill>
                  <a:srgbClr val="F5F0E8"/>
                </a:solidFill>
                <a:latin typeface="Calibri"/>
              </a:rPr>
              <a:t> completa.</a:t>
            </a:r>
          </a:p>
          <a:p>
            <a:pPr marL="201168" indent="-201168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C9A84C"/>
              </a:buClr>
              <a:buFont typeface="Arial"/>
              <a:buChar char="•"/>
            </a:pPr>
            <a:r>
              <a:rPr sz="1200" b="0" i="0" dirty="0">
                <a:solidFill>
                  <a:srgbClr val="F5F0E8"/>
                </a:solidFill>
                <a:latin typeface="Calibri"/>
              </a:rPr>
              <a:t>Si se </a:t>
            </a:r>
            <a:r>
              <a:rPr sz="1200" b="0" i="0" dirty="0" err="1">
                <a:solidFill>
                  <a:srgbClr val="F5F0E8"/>
                </a:solidFill>
                <a:latin typeface="Calibri"/>
              </a:rPr>
              <a:t>financia</a:t>
            </a:r>
            <a:r>
              <a:rPr sz="12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200" b="0" i="0" dirty="0" err="1">
                <a:solidFill>
                  <a:srgbClr val="F5F0E8"/>
                </a:solidFill>
                <a:latin typeface="Calibri"/>
              </a:rPr>
              <a:t>correctamente</a:t>
            </a:r>
            <a:r>
              <a:rPr sz="1200" b="0" i="0" dirty="0">
                <a:solidFill>
                  <a:srgbClr val="F5F0E8"/>
                </a:solidFill>
                <a:latin typeface="Calibri"/>
              </a:rPr>
              <a:t>, </a:t>
            </a:r>
            <a:r>
              <a:rPr sz="1200" b="0" i="0" dirty="0" err="1">
                <a:solidFill>
                  <a:srgbClr val="F5F0E8"/>
                </a:solidFill>
                <a:latin typeface="Calibri"/>
              </a:rPr>
              <a:t>puede</a:t>
            </a:r>
            <a:r>
              <a:rPr sz="12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200" b="0" i="0" dirty="0" err="1">
                <a:solidFill>
                  <a:srgbClr val="F5F0E8"/>
                </a:solidFill>
                <a:latin typeface="Calibri"/>
              </a:rPr>
              <a:t>ofrecer</a:t>
            </a:r>
            <a:r>
              <a:rPr sz="12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200" b="0" i="0" dirty="0" err="1">
                <a:solidFill>
                  <a:srgbClr val="F5F0E8"/>
                </a:solidFill>
                <a:latin typeface="Calibri"/>
              </a:rPr>
              <a:t>protección</a:t>
            </a:r>
            <a:r>
              <a:rPr sz="1200" b="0" i="0" dirty="0">
                <a:solidFill>
                  <a:srgbClr val="F5F0E8"/>
                </a:solidFill>
                <a:latin typeface="Calibri"/>
              </a:rPr>
              <a:t> de </a:t>
            </a:r>
            <a:r>
              <a:rPr sz="1200" b="0" i="0" dirty="0" err="1">
                <a:solidFill>
                  <a:srgbClr val="F5F0E8"/>
                </a:solidFill>
                <a:latin typeface="Calibri"/>
              </a:rPr>
              <a:t>por</a:t>
            </a:r>
            <a:r>
              <a:rPr sz="12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200" b="0" i="0" dirty="0" err="1">
                <a:solidFill>
                  <a:srgbClr val="F5F0E8"/>
                </a:solidFill>
                <a:latin typeface="Calibri"/>
              </a:rPr>
              <a:t>vida</a:t>
            </a:r>
            <a:r>
              <a:rPr sz="1200" b="0" i="0" dirty="0">
                <a:solidFill>
                  <a:srgbClr val="F5F0E8"/>
                </a:solidFill>
                <a:latin typeface="Calibri"/>
              </a:rPr>
              <a:t>, </a:t>
            </a:r>
            <a:r>
              <a:rPr sz="1200" b="0" i="0" dirty="0" err="1">
                <a:solidFill>
                  <a:srgbClr val="F5F0E8"/>
                </a:solidFill>
                <a:latin typeface="Calibri"/>
              </a:rPr>
              <a:t>crecimiento</a:t>
            </a:r>
            <a:r>
              <a:rPr sz="1200" b="0" i="0" dirty="0">
                <a:solidFill>
                  <a:srgbClr val="F5F0E8"/>
                </a:solidFill>
                <a:latin typeface="Calibri"/>
              </a:rPr>
              <a:t> con </a:t>
            </a:r>
            <a:r>
              <a:rPr sz="1200" b="0" i="0" dirty="0" err="1">
                <a:solidFill>
                  <a:srgbClr val="F5F0E8"/>
                </a:solidFill>
                <a:latin typeface="Calibri"/>
              </a:rPr>
              <a:t>ventajas</a:t>
            </a:r>
            <a:r>
              <a:rPr sz="12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200" b="0" i="0" dirty="0" err="1">
                <a:solidFill>
                  <a:srgbClr val="F5F0E8"/>
                </a:solidFill>
                <a:latin typeface="Calibri"/>
              </a:rPr>
              <a:t>fiscales</a:t>
            </a:r>
            <a:r>
              <a:rPr sz="1200" b="0" i="0" dirty="0">
                <a:solidFill>
                  <a:srgbClr val="F5F0E8"/>
                </a:solidFill>
                <a:latin typeface="Calibri"/>
              </a:rPr>
              <a:t> y </a:t>
            </a:r>
            <a:r>
              <a:rPr sz="1200" b="0" i="0" dirty="0" err="1">
                <a:solidFill>
                  <a:srgbClr val="F5F0E8"/>
                </a:solidFill>
                <a:latin typeface="Calibri"/>
              </a:rPr>
              <a:t>acceso</a:t>
            </a:r>
            <a:r>
              <a:rPr sz="1200" b="0" i="0" dirty="0">
                <a:solidFill>
                  <a:srgbClr val="F5F0E8"/>
                </a:solidFill>
                <a:latin typeface="Calibri"/>
              </a:rPr>
              <a:t> al valor </a:t>
            </a:r>
            <a:r>
              <a:rPr sz="1200" b="0" i="0" dirty="0" err="1">
                <a:solidFill>
                  <a:srgbClr val="F5F0E8"/>
                </a:solidFill>
                <a:latin typeface="Calibri"/>
              </a:rPr>
              <a:t>acumulado</a:t>
            </a:r>
            <a:r>
              <a:rPr sz="12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200" b="0" i="0" dirty="0" err="1">
                <a:solidFill>
                  <a:srgbClr val="F5F0E8"/>
                </a:solidFill>
                <a:latin typeface="Calibri"/>
              </a:rPr>
              <a:t>durante</a:t>
            </a:r>
            <a:r>
              <a:rPr sz="1200" b="0" i="0" dirty="0">
                <a:solidFill>
                  <a:srgbClr val="F5F0E8"/>
                </a:solidFill>
                <a:latin typeface="Calibri"/>
              </a:rPr>
              <a:t> la </a:t>
            </a:r>
            <a:r>
              <a:rPr sz="1200" b="0" i="0" dirty="0" err="1">
                <a:solidFill>
                  <a:srgbClr val="F5F0E8"/>
                </a:solidFill>
                <a:latin typeface="Calibri"/>
              </a:rPr>
              <a:t>vida</a:t>
            </a:r>
            <a:r>
              <a:rPr sz="1200" b="0" i="0" dirty="0">
                <a:solidFill>
                  <a:srgbClr val="F5F0E8"/>
                </a:solidFill>
                <a:latin typeface="Calibri"/>
              </a:rPr>
              <a:t> del </a:t>
            </a:r>
            <a:r>
              <a:rPr sz="1200" b="0" i="0" dirty="0" err="1">
                <a:solidFill>
                  <a:srgbClr val="F5F0E8"/>
                </a:solidFill>
                <a:latin typeface="Calibri"/>
              </a:rPr>
              <a:t>asegurado</a:t>
            </a:r>
            <a:r>
              <a:rPr sz="1200" b="0" i="0" dirty="0">
                <a:solidFill>
                  <a:srgbClr val="F5F0E8"/>
                </a:solidFill>
                <a:latin typeface="Calibri"/>
              </a:rPr>
              <a:t>.</a:t>
            </a:r>
          </a:p>
          <a:p>
            <a:pPr marL="201168" indent="-201168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C9A84C"/>
              </a:buClr>
              <a:buFont typeface="Arial"/>
              <a:buChar char="•"/>
            </a:pPr>
            <a:r>
              <a:rPr sz="1200" b="0" i="0" dirty="0">
                <a:solidFill>
                  <a:srgbClr val="F5F0E8"/>
                </a:solidFill>
                <a:latin typeface="Calibri"/>
              </a:rPr>
              <a:t>Ideal para personas </a:t>
            </a:r>
            <a:r>
              <a:rPr sz="1200" b="0" i="0" dirty="0" err="1">
                <a:solidFill>
                  <a:srgbClr val="F5F0E8"/>
                </a:solidFill>
                <a:latin typeface="Calibri"/>
              </a:rPr>
              <a:t>que</a:t>
            </a:r>
            <a:r>
              <a:rPr sz="12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200" b="0" i="0" dirty="0" err="1">
                <a:solidFill>
                  <a:srgbClr val="F5F0E8"/>
                </a:solidFill>
                <a:latin typeface="Calibri"/>
              </a:rPr>
              <a:t>buscan</a:t>
            </a:r>
            <a:r>
              <a:rPr sz="12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200" b="0" i="0" dirty="0" err="1">
                <a:solidFill>
                  <a:srgbClr val="F5F0E8"/>
                </a:solidFill>
                <a:latin typeface="Calibri"/>
              </a:rPr>
              <a:t>protección</a:t>
            </a:r>
            <a:r>
              <a:rPr sz="12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200" b="0" i="0" dirty="0" err="1">
                <a:solidFill>
                  <a:srgbClr val="F5F0E8"/>
                </a:solidFill>
                <a:latin typeface="Calibri"/>
              </a:rPr>
              <a:t>permanente</a:t>
            </a:r>
            <a:r>
              <a:rPr sz="1200" b="0" i="0" dirty="0">
                <a:solidFill>
                  <a:srgbClr val="F5F0E8"/>
                </a:solidFill>
                <a:latin typeface="Calibri"/>
              </a:rPr>
              <a:t> y la </a:t>
            </a:r>
            <a:r>
              <a:rPr sz="1200" b="0" i="0" dirty="0" err="1">
                <a:solidFill>
                  <a:srgbClr val="F5F0E8"/>
                </a:solidFill>
                <a:latin typeface="Calibri"/>
              </a:rPr>
              <a:t>oportunidad</a:t>
            </a:r>
            <a:r>
              <a:rPr sz="1200" b="0" i="0" dirty="0">
                <a:solidFill>
                  <a:srgbClr val="F5F0E8"/>
                </a:solidFill>
                <a:latin typeface="Calibri"/>
              </a:rPr>
              <a:t> de </a:t>
            </a:r>
            <a:r>
              <a:rPr sz="1200" b="0" i="0" dirty="0" err="1">
                <a:solidFill>
                  <a:srgbClr val="F5F0E8"/>
                </a:solidFill>
                <a:latin typeface="Calibri"/>
              </a:rPr>
              <a:t>acumular</a:t>
            </a:r>
            <a:r>
              <a:rPr sz="1200" b="0" i="0" dirty="0">
                <a:solidFill>
                  <a:srgbClr val="F5F0E8"/>
                </a:solidFill>
                <a:latin typeface="Calibri"/>
              </a:rPr>
              <a:t> dinero a largo </a:t>
            </a:r>
            <a:r>
              <a:rPr sz="1200" b="0" i="0" dirty="0" err="1">
                <a:solidFill>
                  <a:srgbClr val="F5F0E8"/>
                </a:solidFill>
                <a:latin typeface="Calibri"/>
              </a:rPr>
              <a:t>plazo</a:t>
            </a:r>
            <a:r>
              <a:rPr sz="1200" b="0" i="0" dirty="0">
                <a:solidFill>
                  <a:srgbClr val="F5F0E8"/>
                </a:solidFill>
                <a:latin typeface="Calibri"/>
              </a:rPr>
              <a:t>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D1B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48640" y="411480"/>
            <a:ext cx="11091672" cy="822960"/>
          </a:xfrm>
          <a:prstGeom prst="rect">
            <a:avLst/>
          </a:prstGeom>
          <a:noFill/>
        </p:spPr>
        <p:txBody>
          <a:bodyPr wrap="square" lIns="45720" tIns="18288" rIns="45720" bIns="18288" anchor="ctr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3600" b="1" i="0">
                <a:solidFill>
                  <a:srgbClr val="C9A84C"/>
                </a:solidFill>
                <a:latin typeface="Cambria"/>
              </a:rPr>
              <a:t>Carriers y Ratings de Salud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371600"/>
            <a:ext cx="5486400" cy="3977639"/>
          </a:xfrm>
          <a:prstGeom prst="roundRect">
            <a:avLst>
              <a:gd name="adj" fmla="val 5000"/>
            </a:avLst>
          </a:prstGeom>
          <a:solidFill>
            <a:srgbClr val="16203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868680" y="1572768"/>
            <a:ext cx="4846320" cy="45720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800" b="1" i="0">
                <a:solidFill>
                  <a:srgbClr val="F5F0E8"/>
                </a:solidFill>
                <a:latin typeface="Calibri"/>
              </a:rPr>
              <a:t>TERM CARRIERS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2240280"/>
            <a:ext cx="4206240" cy="487680"/>
          </a:xfrm>
          <a:prstGeom prst="rect">
            <a:avLst/>
          </a:prstGeom>
          <a:noFill/>
        </p:spPr>
        <p:txBody>
          <a:bodyPr wrap="square" lIns="45720" tIns="18288" rIns="45720" bIns="18288" anchor="ctr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500" b="0" i="0">
                <a:solidFill>
                  <a:srgbClr val="F5F0E8"/>
                </a:solidFill>
                <a:latin typeface="Calibri"/>
              </a:rPr>
              <a:t>LGA</a:t>
            </a:r>
          </a:p>
        </p:txBody>
      </p:sp>
      <p:sp>
        <p:nvSpPr>
          <p:cNvPr id="7" name="Oval 6"/>
          <p:cNvSpPr/>
          <p:nvPr/>
        </p:nvSpPr>
        <p:spPr>
          <a:xfrm>
            <a:off x="5321807" y="2301240"/>
            <a:ext cx="365760" cy="365760"/>
          </a:xfrm>
          <a:prstGeom prst="ellipse">
            <a:avLst/>
          </a:prstGeom>
          <a:solidFill>
            <a:srgbClr val="C039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5321807" y="2292096"/>
            <a:ext cx="365760" cy="365760"/>
          </a:xfrm>
          <a:prstGeom prst="rect">
            <a:avLst/>
          </a:prstGeom>
          <a:noFill/>
        </p:spPr>
        <p:txBody>
          <a:bodyPr wrap="square" lIns="0" tIns="18288" rIns="0" bIns="18288" anchor="ctr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500" b="1" i="0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14400" y="2727960"/>
            <a:ext cx="4206240" cy="487680"/>
          </a:xfrm>
          <a:prstGeom prst="rect">
            <a:avLst/>
          </a:prstGeom>
          <a:noFill/>
        </p:spPr>
        <p:txBody>
          <a:bodyPr wrap="square" lIns="45720" tIns="18288" rIns="45720" bIns="18288" anchor="ctr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500" b="0" i="0">
                <a:solidFill>
                  <a:srgbClr val="F5F0E8"/>
                </a:solidFill>
                <a:latin typeface="Calibri"/>
              </a:rPr>
              <a:t>KCL</a:t>
            </a:r>
          </a:p>
        </p:txBody>
      </p:sp>
      <p:sp>
        <p:nvSpPr>
          <p:cNvPr id="10" name="Oval 9"/>
          <p:cNvSpPr/>
          <p:nvPr/>
        </p:nvSpPr>
        <p:spPr>
          <a:xfrm>
            <a:off x="5321807" y="2788920"/>
            <a:ext cx="365760" cy="365760"/>
          </a:xfrm>
          <a:prstGeom prst="ellipse">
            <a:avLst/>
          </a:prstGeom>
          <a:solidFill>
            <a:srgbClr val="F39C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5321807" y="2779776"/>
            <a:ext cx="365760" cy="365760"/>
          </a:xfrm>
          <a:prstGeom prst="rect">
            <a:avLst/>
          </a:prstGeom>
          <a:noFill/>
        </p:spPr>
        <p:txBody>
          <a:bodyPr wrap="square" lIns="0" tIns="18288" rIns="0" bIns="18288" anchor="ctr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500" b="1" i="0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14400" y="3215640"/>
            <a:ext cx="4206240" cy="487680"/>
          </a:xfrm>
          <a:prstGeom prst="rect">
            <a:avLst/>
          </a:prstGeom>
          <a:noFill/>
        </p:spPr>
        <p:txBody>
          <a:bodyPr wrap="square" lIns="45720" tIns="18288" rIns="45720" bIns="18288" anchor="ctr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500" b="0" i="0">
                <a:solidFill>
                  <a:srgbClr val="F5F0E8"/>
                </a:solidFill>
                <a:latin typeface="Calibri"/>
              </a:rPr>
              <a:t>FORESTERS</a:t>
            </a:r>
          </a:p>
        </p:txBody>
      </p:sp>
      <p:sp>
        <p:nvSpPr>
          <p:cNvPr id="13" name="Oval 12"/>
          <p:cNvSpPr/>
          <p:nvPr/>
        </p:nvSpPr>
        <p:spPr>
          <a:xfrm>
            <a:off x="5321807" y="3276599"/>
            <a:ext cx="365760" cy="365760"/>
          </a:xfrm>
          <a:prstGeom prst="ellipse">
            <a:avLst/>
          </a:prstGeom>
          <a:solidFill>
            <a:srgbClr val="F39C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5321807" y="3267456"/>
            <a:ext cx="365760" cy="365760"/>
          </a:xfrm>
          <a:prstGeom prst="rect">
            <a:avLst/>
          </a:prstGeom>
          <a:noFill/>
        </p:spPr>
        <p:txBody>
          <a:bodyPr wrap="square" lIns="0" tIns="18288" rIns="0" bIns="18288" anchor="ctr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500" b="1" i="0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14400" y="3703320"/>
            <a:ext cx="4206240" cy="487680"/>
          </a:xfrm>
          <a:prstGeom prst="rect">
            <a:avLst/>
          </a:prstGeom>
          <a:noFill/>
        </p:spPr>
        <p:txBody>
          <a:bodyPr wrap="square" lIns="45720" tIns="18288" rIns="45720" bIns="18288" anchor="ctr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500" b="0" i="0">
                <a:solidFill>
                  <a:srgbClr val="F5F0E8"/>
                </a:solidFill>
                <a:latin typeface="Calibri"/>
              </a:rPr>
              <a:t>MOO</a:t>
            </a:r>
          </a:p>
        </p:txBody>
      </p:sp>
      <p:sp>
        <p:nvSpPr>
          <p:cNvPr id="16" name="Oval 15"/>
          <p:cNvSpPr/>
          <p:nvPr/>
        </p:nvSpPr>
        <p:spPr>
          <a:xfrm>
            <a:off x="5321807" y="3764280"/>
            <a:ext cx="365760" cy="365760"/>
          </a:xfrm>
          <a:prstGeom prst="ellipse">
            <a:avLst/>
          </a:prstGeom>
          <a:solidFill>
            <a:srgbClr val="F39C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5321807" y="3755136"/>
            <a:ext cx="365760" cy="365760"/>
          </a:xfrm>
          <a:prstGeom prst="rect">
            <a:avLst/>
          </a:prstGeom>
          <a:noFill/>
        </p:spPr>
        <p:txBody>
          <a:bodyPr wrap="square" lIns="0" tIns="18288" rIns="0" bIns="18288" anchor="ctr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500" b="1" i="0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914400" y="4191000"/>
            <a:ext cx="4206240" cy="487680"/>
          </a:xfrm>
          <a:prstGeom prst="rect">
            <a:avLst/>
          </a:prstGeom>
          <a:noFill/>
        </p:spPr>
        <p:txBody>
          <a:bodyPr wrap="square" lIns="45720" tIns="18288" rIns="45720" bIns="18288" anchor="ctr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500" b="0" i="0">
                <a:solidFill>
                  <a:srgbClr val="F5F0E8"/>
                </a:solidFill>
                <a:latin typeface="Calibri"/>
              </a:rPr>
              <a:t>SBLI</a:t>
            </a:r>
          </a:p>
        </p:txBody>
      </p:sp>
      <p:sp>
        <p:nvSpPr>
          <p:cNvPr id="19" name="Oval 18"/>
          <p:cNvSpPr/>
          <p:nvPr/>
        </p:nvSpPr>
        <p:spPr>
          <a:xfrm>
            <a:off x="5321807" y="4251960"/>
            <a:ext cx="365760" cy="365760"/>
          </a:xfrm>
          <a:prstGeom prst="ellipse">
            <a:avLst/>
          </a:prstGeom>
          <a:solidFill>
            <a:srgbClr val="C039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TextBox 19"/>
          <p:cNvSpPr txBox="1"/>
          <p:nvPr/>
        </p:nvSpPr>
        <p:spPr>
          <a:xfrm>
            <a:off x="5321807" y="4242816"/>
            <a:ext cx="365760" cy="365760"/>
          </a:xfrm>
          <a:prstGeom prst="rect">
            <a:avLst/>
          </a:prstGeom>
          <a:noFill/>
        </p:spPr>
        <p:txBody>
          <a:bodyPr wrap="square" lIns="0" tIns="18288" rIns="0" bIns="18288" anchor="ctr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500" b="1" i="0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914400" y="4678680"/>
            <a:ext cx="4206240" cy="487680"/>
          </a:xfrm>
          <a:prstGeom prst="rect">
            <a:avLst/>
          </a:prstGeom>
          <a:noFill/>
        </p:spPr>
        <p:txBody>
          <a:bodyPr wrap="square" lIns="45720" tIns="18288" rIns="45720" bIns="18288" anchor="ctr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500" b="0" i="0">
                <a:solidFill>
                  <a:srgbClr val="F5F0E8"/>
                </a:solidFill>
                <a:latin typeface="Calibri"/>
              </a:rPr>
              <a:t>UHL</a:t>
            </a:r>
          </a:p>
        </p:txBody>
      </p:sp>
      <p:sp>
        <p:nvSpPr>
          <p:cNvPr id="22" name="Oval 21"/>
          <p:cNvSpPr/>
          <p:nvPr/>
        </p:nvSpPr>
        <p:spPr>
          <a:xfrm>
            <a:off x="5321807" y="4739640"/>
            <a:ext cx="365760" cy="365760"/>
          </a:xfrm>
          <a:prstGeom prst="ellipse">
            <a:avLst/>
          </a:prstGeom>
          <a:solidFill>
            <a:srgbClr val="27AE6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TextBox 22"/>
          <p:cNvSpPr txBox="1"/>
          <p:nvPr/>
        </p:nvSpPr>
        <p:spPr>
          <a:xfrm>
            <a:off x="5321807" y="4730496"/>
            <a:ext cx="365760" cy="365760"/>
          </a:xfrm>
          <a:prstGeom prst="rect">
            <a:avLst/>
          </a:prstGeom>
          <a:noFill/>
        </p:spPr>
        <p:txBody>
          <a:bodyPr wrap="square" lIns="0" tIns="18288" rIns="0" bIns="18288" anchor="ctr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500" b="1" i="0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6245352" y="1371600"/>
            <a:ext cx="5486400" cy="3977639"/>
          </a:xfrm>
          <a:prstGeom prst="roundRect">
            <a:avLst>
              <a:gd name="adj" fmla="val 5000"/>
            </a:avLst>
          </a:prstGeom>
          <a:solidFill>
            <a:srgbClr val="16203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TextBox 24"/>
          <p:cNvSpPr txBox="1"/>
          <p:nvPr/>
        </p:nvSpPr>
        <p:spPr>
          <a:xfrm>
            <a:off x="6565392" y="1572768"/>
            <a:ext cx="4846320" cy="45720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800" b="1" i="0">
                <a:solidFill>
                  <a:srgbClr val="F5F0E8"/>
                </a:solidFill>
                <a:latin typeface="Calibri"/>
              </a:rPr>
              <a:t>IUL CARRIERS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611112" y="2240280"/>
            <a:ext cx="4206240" cy="566928"/>
          </a:xfrm>
          <a:prstGeom prst="rect">
            <a:avLst/>
          </a:prstGeom>
          <a:noFill/>
        </p:spPr>
        <p:txBody>
          <a:bodyPr wrap="square" lIns="45720" tIns="18288" rIns="45720" bIns="18288" anchor="ctr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500" b="0" i="0">
                <a:solidFill>
                  <a:srgbClr val="F5F0E8"/>
                </a:solidFill>
                <a:latin typeface="Calibri"/>
              </a:rPr>
              <a:t>F&amp;G</a:t>
            </a:r>
          </a:p>
        </p:txBody>
      </p:sp>
      <p:sp>
        <p:nvSpPr>
          <p:cNvPr id="27" name="Oval 26"/>
          <p:cNvSpPr/>
          <p:nvPr/>
        </p:nvSpPr>
        <p:spPr>
          <a:xfrm>
            <a:off x="11018520" y="2340864"/>
            <a:ext cx="365760" cy="365760"/>
          </a:xfrm>
          <a:prstGeom prst="ellipse">
            <a:avLst/>
          </a:prstGeom>
          <a:solidFill>
            <a:srgbClr val="27AE6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8" name="TextBox 27"/>
          <p:cNvSpPr txBox="1"/>
          <p:nvPr/>
        </p:nvSpPr>
        <p:spPr>
          <a:xfrm>
            <a:off x="11018520" y="2331720"/>
            <a:ext cx="365760" cy="365760"/>
          </a:xfrm>
          <a:prstGeom prst="rect">
            <a:avLst/>
          </a:prstGeom>
          <a:noFill/>
        </p:spPr>
        <p:txBody>
          <a:bodyPr wrap="square" lIns="0" tIns="18288" rIns="0" bIns="18288" anchor="ctr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500" b="1" i="0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611112" y="2807208"/>
            <a:ext cx="4206240" cy="566928"/>
          </a:xfrm>
          <a:prstGeom prst="rect">
            <a:avLst/>
          </a:prstGeom>
          <a:noFill/>
        </p:spPr>
        <p:txBody>
          <a:bodyPr wrap="square" lIns="45720" tIns="18288" rIns="45720" bIns="18288" anchor="ctr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500" b="0" i="0">
                <a:solidFill>
                  <a:srgbClr val="F5F0E8"/>
                </a:solidFill>
                <a:latin typeface="Calibri"/>
              </a:rPr>
              <a:t>MOO IULE</a:t>
            </a:r>
          </a:p>
        </p:txBody>
      </p:sp>
      <p:sp>
        <p:nvSpPr>
          <p:cNvPr id="30" name="Oval 29"/>
          <p:cNvSpPr/>
          <p:nvPr/>
        </p:nvSpPr>
        <p:spPr>
          <a:xfrm>
            <a:off x="11018520" y="2907792"/>
            <a:ext cx="365760" cy="365760"/>
          </a:xfrm>
          <a:prstGeom prst="ellipse">
            <a:avLst/>
          </a:prstGeom>
          <a:solidFill>
            <a:srgbClr val="F39C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1" name="TextBox 30"/>
          <p:cNvSpPr txBox="1"/>
          <p:nvPr/>
        </p:nvSpPr>
        <p:spPr>
          <a:xfrm>
            <a:off x="11018520" y="2898648"/>
            <a:ext cx="365760" cy="365760"/>
          </a:xfrm>
          <a:prstGeom prst="rect">
            <a:avLst/>
          </a:prstGeom>
          <a:noFill/>
        </p:spPr>
        <p:txBody>
          <a:bodyPr wrap="square" lIns="0" tIns="18288" rIns="0" bIns="18288" anchor="ctr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500" b="1" i="0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6611112" y="3374136"/>
            <a:ext cx="4206240" cy="566928"/>
          </a:xfrm>
          <a:prstGeom prst="rect">
            <a:avLst/>
          </a:prstGeom>
          <a:noFill/>
        </p:spPr>
        <p:txBody>
          <a:bodyPr wrap="square" lIns="45720" tIns="18288" rIns="45720" bIns="18288" anchor="ctr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500" b="0" i="0">
                <a:solidFill>
                  <a:srgbClr val="F5F0E8"/>
                </a:solidFill>
                <a:latin typeface="Calibri"/>
              </a:rPr>
              <a:t>KCL (COMPASS)</a:t>
            </a:r>
          </a:p>
        </p:txBody>
      </p:sp>
      <p:sp>
        <p:nvSpPr>
          <p:cNvPr id="33" name="Oval 32"/>
          <p:cNvSpPr/>
          <p:nvPr/>
        </p:nvSpPr>
        <p:spPr>
          <a:xfrm>
            <a:off x="11018520" y="3474720"/>
            <a:ext cx="365760" cy="365760"/>
          </a:xfrm>
          <a:prstGeom prst="ellipse">
            <a:avLst/>
          </a:prstGeom>
          <a:solidFill>
            <a:srgbClr val="27AE6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4" name="TextBox 33"/>
          <p:cNvSpPr txBox="1"/>
          <p:nvPr/>
        </p:nvSpPr>
        <p:spPr>
          <a:xfrm>
            <a:off x="11018520" y="3465576"/>
            <a:ext cx="365760" cy="365760"/>
          </a:xfrm>
          <a:prstGeom prst="rect">
            <a:avLst/>
          </a:prstGeom>
          <a:noFill/>
        </p:spPr>
        <p:txBody>
          <a:bodyPr wrap="square" lIns="0" tIns="18288" rIns="0" bIns="18288" anchor="ctr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500" b="1" i="0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611112" y="3941064"/>
            <a:ext cx="4206240" cy="566928"/>
          </a:xfrm>
          <a:prstGeom prst="rect">
            <a:avLst/>
          </a:prstGeom>
          <a:noFill/>
        </p:spPr>
        <p:txBody>
          <a:bodyPr wrap="square" lIns="45720" tIns="18288" rIns="45720" bIns="18288" anchor="ctr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500" b="0" i="0">
                <a:solidFill>
                  <a:srgbClr val="F5F0E8"/>
                </a:solidFill>
                <a:latin typeface="Calibri"/>
              </a:rPr>
              <a:t>TRANS IULE</a:t>
            </a:r>
          </a:p>
        </p:txBody>
      </p:sp>
      <p:sp>
        <p:nvSpPr>
          <p:cNvPr id="36" name="Oval 35"/>
          <p:cNvSpPr/>
          <p:nvPr/>
        </p:nvSpPr>
        <p:spPr>
          <a:xfrm>
            <a:off x="11018520" y="4041648"/>
            <a:ext cx="365760" cy="365760"/>
          </a:xfrm>
          <a:prstGeom prst="ellipse">
            <a:avLst/>
          </a:prstGeom>
          <a:solidFill>
            <a:srgbClr val="F39C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7" name="TextBox 36"/>
          <p:cNvSpPr txBox="1"/>
          <p:nvPr/>
        </p:nvSpPr>
        <p:spPr>
          <a:xfrm>
            <a:off x="11018520" y="4032504"/>
            <a:ext cx="365760" cy="365760"/>
          </a:xfrm>
          <a:prstGeom prst="rect">
            <a:avLst/>
          </a:prstGeom>
          <a:noFill/>
        </p:spPr>
        <p:txBody>
          <a:bodyPr wrap="square" lIns="0" tIns="18288" rIns="0" bIns="18288" anchor="ctr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500" b="1" i="0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38" name="Oval 37"/>
          <p:cNvSpPr/>
          <p:nvPr/>
        </p:nvSpPr>
        <p:spPr>
          <a:xfrm>
            <a:off x="1828800" y="5806440"/>
            <a:ext cx="310896" cy="310896"/>
          </a:xfrm>
          <a:prstGeom prst="ellipse">
            <a:avLst/>
          </a:prstGeom>
          <a:solidFill>
            <a:srgbClr val="27AE6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9" name="TextBox 38"/>
          <p:cNvSpPr txBox="1"/>
          <p:nvPr/>
        </p:nvSpPr>
        <p:spPr>
          <a:xfrm>
            <a:off x="1828800" y="5797296"/>
            <a:ext cx="310896" cy="310896"/>
          </a:xfrm>
          <a:prstGeom prst="rect">
            <a:avLst/>
          </a:prstGeom>
          <a:noFill/>
        </p:spPr>
        <p:txBody>
          <a:bodyPr wrap="square" lIns="0" tIns="18288" rIns="0" bIns="18288" anchor="ctr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500" b="1" i="0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2249424" y="5779007"/>
            <a:ext cx="2377440" cy="365760"/>
          </a:xfrm>
          <a:prstGeom prst="rect">
            <a:avLst/>
          </a:prstGeom>
          <a:noFill/>
        </p:spPr>
        <p:txBody>
          <a:bodyPr wrap="square" lIns="45720" tIns="18288" rIns="45720" bIns="18288" anchor="ctr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400" b="0" i="0">
                <a:solidFill>
                  <a:srgbClr val="F5F0E8"/>
                </a:solidFill>
                <a:latin typeface="Calibri"/>
              </a:rPr>
              <a:t>Lenient</a:t>
            </a:r>
          </a:p>
        </p:txBody>
      </p:sp>
      <p:sp>
        <p:nvSpPr>
          <p:cNvPr id="41" name="Oval 40"/>
          <p:cNvSpPr/>
          <p:nvPr/>
        </p:nvSpPr>
        <p:spPr>
          <a:xfrm>
            <a:off x="4846320" y="5806440"/>
            <a:ext cx="310896" cy="310896"/>
          </a:xfrm>
          <a:prstGeom prst="ellipse">
            <a:avLst/>
          </a:prstGeom>
          <a:solidFill>
            <a:srgbClr val="F39C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2" name="TextBox 41"/>
          <p:cNvSpPr txBox="1"/>
          <p:nvPr/>
        </p:nvSpPr>
        <p:spPr>
          <a:xfrm>
            <a:off x="4846320" y="5797296"/>
            <a:ext cx="310896" cy="310896"/>
          </a:xfrm>
          <a:prstGeom prst="rect">
            <a:avLst/>
          </a:prstGeom>
          <a:noFill/>
        </p:spPr>
        <p:txBody>
          <a:bodyPr wrap="square" lIns="0" tIns="18288" rIns="0" bIns="18288" anchor="ctr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500" b="1" i="0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5266944" y="5779007"/>
            <a:ext cx="2377440" cy="365760"/>
          </a:xfrm>
          <a:prstGeom prst="rect">
            <a:avLst/>
          </a:prstGeom>
          <a:noFill/>
        </p:spPr>
        <p:txBody>
          <a:bodyPr wrap="square" lIns="45720" tIns="18288" rIns="45720" bIns="18288" anchor="ctr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400" b="0" i="0">
                <a:solidFill>
                  <a:srgbClr val="F5F0E8"/>
                </a:solidFill>
                <a:latin typeface="Calibri"/>
              </a:rPr>
              <a:t>Moderate</a:t>
            </a:r>
          </a:p>
        </p:txBody>
      </p:sp>
      <p:sp>
        <p:nvSpPr>
          <p:cNvPr id="44" name="Oval 43"/>
          <p:cNvSpPr/>
          <p:nvPr/>
        </p:nvSpPr>
        <p:spPr>
          <a:xfrm>
            <a:off x="7863840" y="5806440"/>
            <a:ext cx="310896" cy="310896"/>
          </a:xfrm>
          <a:prstGeom prst="ellipse">
            <a:avLst/>
          </a:prstGeom>
          <a:solidFill>
            <a:srgbClr val="C039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5" name="TextBox 44"/>
          <p:cNvSpPr txBox="1"/>
          <p:nvPr/>
        </p:nvSpPr>
        <p:spPr>
          <a:xfrm>
            <a:off x="7863840" y="5797296"/>
            <a:ext cx="310896" cy="310896"/>
          </a:xfrm>
          <a:prstGeom prst="rect">
            <a:avLst/>
          </a:prstGeom>
          <a:noFill/>
        </p:spPr>
        <p:txBody>
          <a:bodyPr wrap="square" lIns="0" tIns="18288" rIns="0" bIns="18288" anchor="ctr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500" b="1" i="0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8284463" y="5779007"/>
            <a:ext cx="2377440" cy="365760"/>
          </a:xfrm>
          <a:prstGeom prst="rect">
            <a:avLst/>
          </a:prstGeom>
          <a:noFill/>
        </p:spPr>
        <p:txBody>
          <a:bodyPr wrap="square" lIns="45720" tIns="18288" rIns="45720" bIns="18288" anchor="ctr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400" b="0" i="0">
                <a:solidFill>
                  <a:srgbClr val="F5F0E8"/>
                </a:solidFill>
                <a:latin typeface="Calibri"/>
              </a:rPr>
              <a:t>Strict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D1B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48640" y="411480"/>
            <a:ext cx="11091672" cy="822960"/>
          </a:xfrm>
          <a:prstGeom prst="rect">
            <a:avLst/>
          </a:prstGeom>
          <a:noFill/>
        </p:spPr>
        <p:txBody>
          <a:bodyPr wrap="square" lIns="45720" tIns="18288" rIns="45720" bIns="18288" anchor="ctr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3600" b="1" i="0">
                <a:solidFill>
                  <a:srgbClr val="C9A84C"/>
                </a:solidFill>
                <a:latin typeface="Cambria"/>
              </a:rPr>
              <a:t>Full Payoff — Protección Hipotecaria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463040"/>
            <a:ext cx="3383280" cy="3703320"/>
          </a:xfrm>
          <a:prstGeom prst="roundRect">
            <a:avLst>
              <a:gd name="adj" fmla="val 6000"/>
            </a:avLst>
          </a:prstGeom>
          <a:solidFill>
            <a:srgbClr val="1E3A5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548640" y="1783080"/>
            <a:ext cx="3383280" cy="1463040"/>
          </a:xfrm>
          <a:prstGeom prst="rect">
            <a:avLst/>
          </a:prstGeom>
          <a:noFill/>
        </p:spPr>
        <p:txBody>
          <a:bodyPr wrap="square" lIns="45720" tIns="18288" rIns="45720" bIns="18288" anchor="ctr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200" b="1" i="0">
                <a:solidFill>
                  <a:srgbClr val="C9A84C"/>
                </a:solidFill>
                <a:latin typeface="Cambria"/>
              </a:rPr>
              <a:t>99%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77240" y="3383280"/>
            <a:ext cx="2926080" cy="146304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800" b="0" i="0">
                <a:solidFill>
                  <a:srgbClr val="F5F0E8"/>
                </a:solidFill>
                <a:latin typeface="Calibri"/>
              </a:rPr>
              <a:t>de las veces, Term Life es la mejor opción para proteger una hipoteca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160520" y="1463040"/>
            <a:ext cx="7498079" cy="4892040"/>
          </a:xfrm>
          <a:prstGeom prst="roundRect">
            <a:avLst>
              <a:gd name="adj" fmla="val 4000"/>
            </a:avLst>
          </a:prstGeom>
          <a:solidFill>
            <a:srgbClr val="16203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4480560" y="1783080"/>
            <a:ext cx="6949440" cy="3136949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marL="201168" indent="-201168" algn="l">
              <a:lnSpc>
                <a:spcPct val="102000"/>
              </a:lnSpc>
              <a:spcBef>
                <a:spcPts val="0"/>
              </a:spcBef>
              <a:spcAft>
                <a:spcPts val="1100"/>
              </a:spcAft>
              <a:buClr>
                <a:srgbClr val="C9A84C"/>
              </a:buClr>
              <a:buFont typeface="Arial"/>
              <a:buChar char="•"/>
            </a:pPr>
            <a:r>
              <a:rPr sz="1350" b="0" i="0" dirty="0">
                <a:solidFill>
                  <a:srgbClr val="F5F0E8"/>
                </a:solidFill>
                <a:latin typeface="Calibri"/>
              </a:rPr>
              <a:t>Procur</a:t>
            </a:r>
            <a:r>
              <a:rPr lang="en-US" sz="1350" b="0" i="0" dirty="0">
                <a:solidFill>
                  <a:srgbClr val="F5F0E8"/>
                </a:solidFill>
                <a:latin typeface="Calibri"/>
              </a:rPr>
              <a:t>a</a:t>
            </a:r>
            <a:r>
              <a:rPr sz="135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350" b="0" i="0" dirty="0" err="1">
                <a:solidFill>
                  <a:srgbClr val="F5F0E8"/>
                </a:solidFill>
                <a:latin typeface="Calibri"/>
              </a:rPr>
              <a:t>que</a:t>
            </a:r>
            <a:r>
              <a:rPr sz="1350" b="0" i="0" dirty="0">
                <a:solidFill>
                  <a:srgbClr val="F5F0E8"/>
                </a:solidFill>
                <a:latin typeface="Calibri"/>
              </a:rPr>
              <a:t> la </a:t>
            </a:r>
            <a:r>
              <a:rPr sz="1350" b="0" i="0" dirty="0" err="1">
                <a:solidFill>
                  <a:srgbClr val="F5F0E8"/>
                </a:solidFill>
                <a:latin typeface="Calibri"/>
              </a:rPr>
              <a:t>duración</a:t>
            </a:r>
            <a:r>
              <a:rPr sz="1350" b="0" i="0" dirty="0">
                <a:solidFill>
                  <a:srgbClr val="F5F0E8"/>
                </a:solidFill>
                <a:latin typeface="Calibri"/>
              </a:rPr>
              <a:t> del </a:t>
            </a:r>
            <a:r>
              <a:rPr sz="1350" b="0" i="0" dirty="0" err="1">
                <a:solidFill>
                  <a:srgbClr val="F5F0E8"/>
                </a:solidFill>
                <a:latin typeface="Calibri"/>
              </a:rPr>
              <a:t>término</a:t>
            </a:r>
            <a:r>
              <a:rPr sz="135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350" b="0" i="0" dirty="0" err="1">
                <a:solidFill>
                  <a:srgbClr val="F5F0E8"/>
                </a:solidFill>
                <a:latin typeface="Calibri"/>
              </a:rPr>
              <a:t>coincida</a:t>
            </a:r>
            <a:r>
              <a:rPr sz="1350" b="0" i="0" dirty="0">
                <a:solidFill>
                  <a:srgbClr val="F5F0E8"/>
                </a:solidFill>
                <a:latin typeface="Calibri"/>
              </a:rPr>
              <a:t> con </a:t>
            </a:r>
            <a:r>
              <a:rPr sz="1350" b="0" i="0" dirty="0" err="1">
                <a:solidFill>
                  <a:srgbClr val="F5F0E8"/>
                </a:solidFill>
                <a:latin typeface="Calibri"/>
              </a:rPr>
              <a:t>los</a:t>
            </a:r>
            <a:r>
              <a:rPr sz="135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350" b="0" i="0" dirty="0" err="1">
                <a:solidFill>
                  <a:srgbClr val="F5F0E8"/>
                </a:solidFill>
                <a:latin typeface="Calibri"/>
              </a:rPr>
              <a:t>años</a:t>
            </a:r>
            <a:r>
              <a:rPr sz="135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350" b="0" i="0" dirty="0" err="1">
                <a:solidFill>
                  <a:srgbClr val="F5F0E8"/>
                </a:solidFill>
                <a:latin typeface="Calibri"/>
              </a:rPr>
              <a:t>que</a:t>
            </a:r>
            <a:r>
              <a:rPr sz="1350" b="0" i="0" dirty="0">
                <a:solidFill>
                  <a:srgbClr val="F5F0E8"/>
                </a:solidFill>
                <a:latin typeface="Calibri"/>
              </a:rPr>
              <a:t> le </a:t>
            </a:r>
            <a:r>
              <a:rPr sz="1350" b="0" i="0" dirty="0" err="1">
                <a:solidFill>
                  <a:srgbClr val="F5F0E8"/>
                </a:solidFill>
                <a:latin typeface="Calibri"/>
              </a:rPr>
              <a:t>quedan</a:t>
            </a:r>
            <a:r>
              <a:rPr sz="135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350" b="0" i="0" dirty="0" err="1">
                <a:solidFill>
                  <a:srgbClr val="F5F0E8"/>
                </a:solidFill>
                <a:latin typeface="Calibri"/>
              </a:rPr>
              <a:t>por</a:t>
            </a:r>
            <a:r>
              <a:rPr sz="135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350" b="0" i="0" dirty="0" err="1">
                <a:solidFill>
                  <a:srgbClr val="F5F0E8"/>
                </a:solidFill>
                <a:latin typeface="Calibri"/>
              </a:rPr>
              <a:t>pagar</a:t>
            </a:r>
            <a:r>
              <a:rPr sz="135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350" b="0" i="0" dirty="0" err="1">
                <a:solidFill>
                  <a:srgbClr val="F5F0E8"/>
                </a:solidFill>
                <a:latin typeface="Calibri"/>
              </a:rPr>
              <a:t>en</a:t>
            </a:r>
            <a:r>
              <a:rPr sz="1350" b="0" i="0" dirty="0">
                <a:solidFill>
                  <a:srgbClr val="F5F0E8"/>
                </a:solidFill>
                <a:latin typeface="Calibri"/>
              </a:rPr>
              <a:t> la </a:t>
            </a:r>
            <a:r>
              <a:rPr sz="1350" b="0" i="0" dirty="0" err="1">
                <a:solidFill>
                  <a:srgbClr val="F5F0E8"/>
                </a:solidFill>
                <a:latin typeface="Calibri"/>
              </a:rPr>
              <a:t>vivienda</a:t>
            </a:r>
            <a:r>
              <a:rPr sz="1350" b="0" i="0" dirty="0">
                <a:solidFill>
                  <a:srgbClr val="F5F0E8"/>
                </a:solidFill>
                <a:latin typeface="Calibri"/>
              </a:rPr>
              <a:t>.</a:t>
            </a:r>
          </a:p>
          <a:p>
            <a:pPr marL="201168" indent="-201168" algn="l">
              <a:lnSpc>
                <a:spcPct val="102000"/>
              </a:lnSpc>
              <a:spcBef>
                <a:spcPts val="0"/>
              </a:spcBef>
              <a:spcAft>
                <a:spcPts val="1100"/>
              </a:spcAft>
              <a:buClr>
                <a:srgbClr val="C9A84C"/>
              </a:buClr>
              <a:buFont typeface="Arial"/>
              <a:buChar char="•"/>
            </a:pPr>
            <a:r>
              <a:rPr sz="1350" b="0" i="0" dirty="0">
                <a:solidFill>
                  <a:srgbClr val="F5F0E8"/>
                </a:solidFill>
                <a:latin typeface="Calibri"/>
              </a:rPr>
              <a:t>Si el </a:t>
            </a:r>
            <a:r>
              <a:rPr sz="1350" b="0" i="0" dirty="0" err="1">
                <a:solidFill>
                  <a:srgbClr val="F5F0E8"/>
                </a:solidFill>
                <a:latin typeface="Calibri"/>
              </a:rPr>
              <a:t>cliente</a:t>
            </a:r>
            <a:r>
              <a:rPr sz="1350" b="0" i="0" dirty="0">
                <a:solidFill>
                  <a:srgbClr val="F5F0E8"/>
                </a:solidFill>
                <a:latin typeface="Calibri"/>
              </a:rPr>
              <a:t> es </a:t>
            </a:r>
            <a:r>
              <a:rPr sz="1350" b="0" i="0" dirty="0" err="1">
                <a:solidFill>
                  <a:srgbClr val="F5F0E8"/>
                </a:solidFill>
                <a:latin typeface="Calibri"/>
              </a:rPr>
              <a:t>saludable</a:t>
            </a:r>
            <a:r>
              <a:rPr sz="135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350" b="0" i="0" dirty="0" err="1">
                <a:solidFill>
                  <a:srgbClr val="F5F0E8"/>
                </a:solidFill>
                <a:latin typeface="Calibri"/>
              </a:rPr>
              <a:t>pero</a:t>
            </a:r>
            <a:r>
              <a:rPr sz="1350" b="0" i="0" dirty="0">
                <a:solidFill>
                  <a:srgbClr val="F5F0E8"/>
                </a:solidFill>
                <a:latin typeface="Calibri"/>
              </a:rPr>
              <a:t> de </a:t>
            </a:r>
            <a:r>
              <a:rPr sz="1350" b="0" i="0" dirty="0" err="1">
                <a:solidFill>
                  <a:srgbClr val="F5F0E8"/>
                </a:solidFill>
                <a:latin typeface="Calibri"/>
              </a:rPr>
              <a:t>edad</a:t>
            </a:r>
            <a:r>
              <a:rPr sz="135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350" b="0" i="0" dirty="0" err="1">
                <a:solidFill>
                  <a:srgbClr val="F5F0E8"/>
                </a:solidFill>
                <a:latin typeface="Calibri"/>
              </a:rPr>
              <a:t>avanzada</a:t>
            </a:r>
            <a:r>
              <a:rPr sz="1350" b="0" i="0" dirty="0">
                <a:solidFill>
                  <a:srgbClr val="F5F0E8"/>
                </a:solidFill>
                <a:latin typeface="Calibri"/>
              </a:rPr>
              <a:t> y no </a:t>
            </a:r>
            <a:r>
              <a:rPr sz="1350" b="0" i="0" dirty="0" err="1">
                <a:solidFill>
                  <a:srgbClr val="F5F0E8"/>
                </a:solidFill>
                <a:latin typeface="Calibri"/>
              </a:rPr>
              <a:t>califica</a:t>
            </a:r>
            <a:r>
              <a:rPr sz="1350" b="0" i="0" dirty="0">
                <a:solidFill>
                  <a:srgbClr val="F5F0E8"/>
                </a:solidFill>
                <a:latin typeface="Calibri"/>
              </a:rPr>
              <a:t> para el </a:t>
            </a:r>
            <a:r>
              <a:rPr sz="1350" b="0" i="0" dirty="0" err="1">
                <a:solidFill>
                  <a:srgbClr val="F5F0E8"/>
                </a:solidFill>
                <a:latin typeface="Calibri"/>
              </a:rPr>
              <a:t>plazo</a:t>
            </a:r>
            <a:r>
              <a:rPr sz="135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350" b="0" i="0" dirty="0" err="1">
                <a:solidFill>
                  <a:srgbClr val="F5F0E8"/>
                </a:solidFill>
                <a:latin typeface="Calibri"/>
              </a:rPr>
              <a:t>máximo</a:t>
            </a:r>
            <a:r>
              <a:rPr sz="135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350" b="0" i="0" dirty="0" err="1">
                <a:solidFill>
                  <a:srgbClr val="F5F0E8"/>
                </a:solidFill>
                <a:latin typeface="Calibri"/>
              </a:rPr>
              <a:t>deseado</a:t>
            </a:r>
            <a:r>
              <a:rPr sz="1350" b="0" i="0" dirty="0">
                <a:solidFill>
                  <a:srgbClr val="F5F0E8"/>
                </a:solidFill>
                <a:latin typeface="Calibri"/>
              </a:rPr>
              <a:t>, </a:t>
            </a:r>
            <a:r>
              <a:rPr sz="1350" b="0" i="0" dirty="0" err="1">
                <a:solidFill>
                  <a:srgbClr val="F5F0E8"/>
                </a:solidFill>
                <a:latin typeface="Calibri"/>
              </a:rPr>
              <a:t>puede</a:t>
            </a:r>
            <a:r>
              <a:rPr sz="135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350" b="0" i="0" dirty="0" err="1">
                <a:solidFill>
                  <a:srgbClr val="F5F0E8"/>
                </a:solidFill>
                <a:latin typeface="Calibri"/>
              </a:rPr>
              <a:t>ofrecerle</a:t>
            </a:r>
            <a:r>
              <a:rPr sz="1350" b="0" i="0" dirty="0">
                <a:solidFill>
                  <a:srgbClr val="F5F0E8"/>
                </a:solidFill>
                <a:latin typeface="Calibri"/>
              </a:rPr>
              <a:t> un </a:t>
            </a:r>
            <a:r>
              <a:rPr sz="1350" b="0" i="0" dirty="0" err="1">
                <a:solidFill>
                  <a:srgbClr val="F5F0E8"/>
                </a:solidFill>
                <a:latin typeface="Calibri"/>
              </a:rPr>
              <a:t>término</a:t>
            </a:r>
            <a:r>
              <a:rPr sz="1350" b="0" i="0" dirty="0">
                <a:solidFill>
                  <a:srgbClr val="F5F0E8"/>
                </a:solidFill>
                <a:latin typeface="Calibri"/>
              </a:rPr>
              <a:t> de 10 o 15 </a:t>
            </a:r>
            <a:r>
              <a:rPr sz="1350" b="0" i="0" dirty="0" err="1">
                <a:solidFill>
                  <a:srgbClr val="F5F0E8"/>
                </a:solidFill>
                <a:latin typeface="Calibri"/>
              </a:rPr>
              <a:t>años</a:t>
            </a:r>
            <a:r>
              <a:rPr sz="1350" b="0" i="0" dirty="0">
                <a:solidFill>
                  <a:srgbClr val="F5F0E8"/>
                </a:solidFill>
                <a:latin typeface="Calibri"/>
              </a:rPr>
              <a:t> para </a:t>
            </a:r>
            <a:r>
              <a:rPr sz="1350" b="0" i="0" dirty="0" err="1">
                <a:solidFill>
                  <a:srgbClr val="F5F0E8"/>
                </a:solidFill>
                <a:latin typeface="Calibri"/>
              </a:rPr>
              <a:t>cubrir</a:t>
            </a:r>
            <a:r>
              <a:rPr sz="1350" b="0" i="0" dirty="0">
                <a:solidFill>
                  <a:srgbClr val="F5F0E8"/>
                </a:solidFill>
                <a:latin typeface="Calibri"/>
              </a:rPr>
              <a:t> la </a:t>
            </a:r>
            <a:r>
              <a:rPr sz="1350" b="0" i="0" dirty="0" err="1">
                <a:solidFill>
                  <a:srgbClr val="F5F0E8"/>
                </a:solidFill>
                <a:latin typeface="Calibri"/>
              </a:rPr>
              <a:t>parte</a:t>
            </a:r>
            <a:r>
              <a:rPr sz="135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350" b="0" i="0" dirty="0" err="1">
                <a:solidFill>
                  <a:srgbClr val="F5F0E8"/>
                </a:solidFill>
                <a:latin typeface="Calibri"/>
              </a:rPr>
              <a:t>más</a:t>
            </a:r>
            <a:r>
              <a:rPr sz="135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350" b="0" i="0" dirty="0" err="1">
                <a:solidFill>
                  <a:srgbClr val="F5F0E8"/>
                </a:solidFill>
                <a:latin typeface="Calibri"/>
              </a:rPr>
              <a:t>costosa</a:t>
            </a:r>
            <a:r>
              <a:rPr sz="1350" b="0" i="0" dirty="0">
                <a:solidFill>
                  <a:srgbClr val="F5F0E8"/>
                </a:solidFill>
                <a:latin typeface="Calibri"/>
              </a:rPr>
              <a:t> de la </a:t>
            </a:r>
            <a:r>
              <a:rPr sz="1350" b="0" i="0" dirty="0" err="1">
                <a:solidFill>
                  <a:srgbClr val="F5F0E8"/>
                </a:solidFill>
                <a:latin typeface="Calibri"/>
              </a:rPr>
              <a:t>hipoteca</a:t>
            </a:r>
            <a:r>
              <a:rPr sz="1350" b="0" i="0" dirty="0">
                <a:solidFill>
                  <a:srgbClr val="F5F0E8"/>
                </a:solidFill>
                <a:latin typeface="Calibri"/>
              </a:rPr>
              <a:t>. (</a:t>
            </a:r>
            <a:r>
              <a:rPr sz="1350" b="0" i="0" dirty="0" err="1">
                <a:solidFill>
                  <a:srgbClr val="F5F0E8"/>
                </a:solidFill>
                <a:latin typeface="Calibri"/>
              </a:rPr>
              <a:t>Especialmente</a:t>
            </a:r>
            <a:r>
              <a:rPr sz="135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350" b="0" i="0" dirty="0" err="1">
                <a:solidFill>
                  <a:srgbClr val="F5F0E8"/>
                </a:solidFill>
                <a:latin typeface="Calibri"/>
              </a:rPr>
              <a:t>si</a:t>
            </a:r>
            <a:r>
              <a:rPr sz="135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350" b="0" i="0" dirty="0" err="1">
                <a:solidFill>
                  <a:srgbClr val="F5F0E8"/>
                </a:solidFill>
                <a:latin typeface="Calibri"/>
              </a:rPr>
              <a:t>insiste</a:t>
            </a:r>
            <a:r>
              <a:rPr sz="135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350" b="0" i="0" dirty="0" err="1">
                <a:solidFill>
                  <a:srgbClr val="F5F0E8"/>
                </a:solidFill>
                <a:latin typeface="Calibri"/>
              </a:rPr>
              <a:t>en</a:t>
            </a:r>
            <a:r>
              <a:rPr sz="135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350" b="0" i="0" dirty="0" err="1">
                <a:solidFill>
                  <a:srgbClr val="F5F0E8"/>
                </a:solidFill>
                <a:latin typeface="Calibri"/>
              </a:rPr>
              <a:t>obtener</a:t>
            </a:r>
            <a:r>
              <a:rPr sz="135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350" b="0" i="0" dirty="0" err="1">
                <a:solidFill>
                  <a:srgbClr val="F5F0E8"/>
                </a:solidFill>
                <a:latin typeface="Calibri"/>
              </a:rPr>
              <a:t>una</a:t>
            </a:r>
            <a:r>
              <a:rPr sz="135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350" b="0" i="0" dirty="0" err="1">
                <a:solidFill>
                  <a:srgbClr val="F5F0E8"/>
                </a:solidFill>
                <a:latin typeface="Calibri"/>
              </a:rPr>
              <a:t>cantidad</a:t>
            </a:r>
            <a:r>
              <a:rPr sz="135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350" b="0" i="0" dirty="0" err="1">
                <a:solidFill>
                  <a:srgbClr val="F5F0E8"/>
                </a:solidFill>
                <a:latin typeface="Calibri"/>
              </a:rPr>
              <a:t>alta</a:t>
            </a:r>
            <a:r>
              <a:rPr sz="1350" b="0" i="0" dirty="0">
                <a:solidFill>
                  <a:srgbClr val="F5F0E8"/>
                </a:solidFill>
                <a:latin typeface="Calibri"/>
              </a:rPr>
              <a:t> de </a:t>
            </a:r>
            <a:r>
              <a:rPr sz="1350" b="0" i="0" dirty="0" err="1">
                <a:solidFill>
                  <a:srgbClr val="F5F0E8"/>
                </a:solidFill>
                <a:latin typeface="Calibri"/>
              </a:rPr>
              <a:t>cobertura</a:t>
            </a:r>
            <a:r>
              <a:rPr sz="1350" b="0" i="0" dirty="0">
                <a:solidFill>
                  <a:srgbClr val="F5F0E8"/>
                </a:solidFill>
                <a:latin typeface="Calibri"/>
              </a:rPr>
              <a:t>).</a:t>
            </a:r>
          </a:p>
          <a:p>
            <a:pPr marL="201168" indent="-201168" algn="l">
              <a:lnSpc>
                <a:spcPct val="102000"/>
              </a:lnSpc>
              <a:spcBef>
                <a:spcPts val="0"/>
              </a:spcBef>
              <a:spcAft>
                <a:spcPts val="1100"/>
              </a:spcAft>
              <a:buClr>
                <a:srgbClr val="C9A84C"/>
              </a:buClr>
              <a:buFont typeface="Arial"/>
              <a:buChar char="•"/>
            </a:pPr>
            <a:r>
              <a:rPr sz="1350" b="0" i="0" dirty="0" err="1">
                <a:solidFill>
                  <a:srgbClr val="F5F0E8"/>
                </a:solidFill>
                <a:latin typeface="Calibri"/>
              </a:rPr>
              <a:t>Asegúrese</a:t>
            </a:r>
            <a:r>
              <a:rPr sz="1350" b="0" i="0" dirty="0">
                <a:solidFill>
                  <a:srgbClr val="F5F0E8"/>
                </a:solidFill>
                <a:latin typeface="Calibri"/>
              </a:rPr>
              <a:t> de </a:t>
            </a:r>
            <a:r>
              <a:rPr sz="1350" b="0" i="0" dirty="0" err="1">
                <a:solidFill>
                  <a:srgbClr val="F5F0E8"/>
                </a:solidFill>
                <a:latin typeface="Calibri"/>
              </a:rPr>
              <a:t>presentar</a:t>
            </a:r>
            <a:r>
              <a:rPr sz="135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350" b="0" i="0" dirty="0" err="1">
                <a:solidFill>
                  <a:srgbClr val="F5F0E8"/>
                </a:solidFill>
                <a:latin typeface="Calibri"/>
              </a:rPr>
              <a:t>opciones</a:t>
            </a:r>
            <a:r>
              <a:rPr sz="135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350" b="0" i="0" dirty="0" err="1">
                <a:solidFill>
                  <a:srgbClr val="F5F0E8"/>
                </a:solidFill>
                <a:latin typeface="Calibri"/>
              </a:rPr>
              <a:t>que</a:t>
            </a:r>
            <a:r>
              <a:rPr sz="135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350" b="0" i="0" dirty="0" err="1">
                <a:solidFill>
                  <a:srgbClr val="F5F0E8"/>
                </a:solidFill>
                <a:latin typeface="Calibri"/>
              </a:rPr>
              <a:t>sean</a:t>
            </a:r>
            <a:r>
              <a:rPr sz="135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350" b="0" i="0" dirty="0" err="1">
                <a:solidFill>
                  <a:srgbClr val="F5F0E8"/>
                </a:solidFill>
                <a:latin typeface="Calibri"/>
              </a:rPr>
              <a:t>realistas</a:t>
            </a:r>
            <a:r>
              <a:rPr sz="135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350" b="0" i="0" dirty="0" err="1">
                <a:solidFill>
                  <a:srgbClr val="F5F0E8"/>
                </a:solidFill>
                <a:latin typeface="Calibri"/>
              </a:rPr>
              <a:t>según</a:t>
            </a:r>
            <a:r>
              <a:rPr sz="135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350" b="0" i="0" dirty="0" err="1">
                <a:solidFill>
                  <a:srgbClr val="F5F0E8"/>
                </a:solidFill>
                <a:latin typeface="Calibri"/>
              </a:rPr>
              <a:t>los</a:t>
            </a:r>
            <a:r>
              <a:rPr sz="135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350" b="0" i="0" dirty="0" err="1">
                <a:solidFill>
                  <a:srgbClr val="F5F0E8"/>
                </a:solidFill>
                <a:latin typeface="Calibri"/>
              </a:rPr>
              <a:t>ingresos</a:t>
            </a:r>
            <a:r>
              <a:rPr sz="1350" b="0" i="0" dirty="0">
                <a:solidFill>
                  <a:srgbClr val="F5F0E8"/>
                </a:solidFill>
                <a:latin typeface="Calibri"/>
              </a:rPr>
              <a:t> del </a:t>
            </a:r>
            <a:r>
              <a:rPr sz="1350" b="0" i="0" dirty="0" err="1">
                <a:solidFill>
                  <a:srgbClr val="F5F0E8"/>
                </a:solidFill>
                <a:latin typeface="Calibri"/>
              </a:rPr>
              <a:t>cliente</a:t>
            </a:r>
            <a:r>
              <a:rPr sz="1350" b="0" i="0" dirty="0">
                <a:solidFill>
                  <a:srgbClr val="F5F0E8"/>
                </a:solidFill>
                <a:latin typeface="Calibri"/>
              </a:rPr>
              <a:t>, no </a:t>
            </a:r>
            <a:r>
              <a:rPr sz="1350" b="0" i="0" dirty="0" err="1">
                <a:solidFill>
                  <a:srgbClr val="F5F0E8"/>
                </a:solidFill>
                <a:latin typeface="Calibri"/>
              </a:rPr>
              <a:t>solamente</a:t>
            </a:r>
            <a:r>
              <a:rPr sz="1350" b="0" i="0" dirty="0">
                <a:solidFill>
                  <a:srgbClr val="F5F0E8"/>
                </a:solidFill>
                <a:latin typeface="Calibri"/>
              </a:rPr>
              <a:t> las </a:t>
            </a:r>
            <a:r>
              <a:rPr sz="1350" b="0" i="0" dirty="0" err="1">
                <a:solidFill>
                  <a:srgbClr val="F5F0E8"/>
                </a:solidFill>
                <a:latin typeface="Calibri"/>
              </a:rPr>
              <a:t>opciones</a:t>
            </a:r>
            <a:r>
              <a:rPr sz="135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350" b="0" i="0" dirty="0" err="1">
                <a:solidFill>
                  <a:srgbClr val="F5F0E8"/>
                </a:solidFill>
                <a:latin typeface="Calibri"/>
              </a:rPr>
              <a:t>tradicionales</a:t>
            </a:r>
            <a:r>
              <a:rPr sz="1350" b="0" i="0" dirty="0">
                <a:solidFill>
                  <a:srgbClr val="F5F0E8"/>
                </a:solidFill>
                <a:latin typeface="Calibri"/>
              </a:rPr>
              <a:t> del 100%, 75% y 50% de la </a:t>
            </a:r>
            <a:r>
              <a:rPr sz="1350" b="0" i="0" dirty="0" err="1">
                <a:solidFill>
                  <a:srgbClr val="F5F0E8"/>
                </a:solidFill>
                <a:latin typeface="Calibri"/>
              </a:rPr>
              <a:t>hipoteca</a:t>
            </a:r>
            <a:r>
              <a:rPr sz="1350" b="0" i="0" dirty="0">
                <a:solidFill>
                  <a:srgbClr val="F5F0E8"/>
                </a:solidFill>
                <a:latin typeface="Calibri"/>
              </a:rPr>
              <a:t>.</a:t>
            </a:r>
          </a:p>
          <a:p>
            <a:pPr marL="201168" indent="-201168" algn="l">
              <a:lnSpc>
                <a:spcPct val="102000"/>
              </a:lnSpc>
              <a:spcBef>
                <a:spcPts val="0"/>
              </a:spcBef>
              <a:spcAft>
                <a:spcPts val="1100"/>
              </a:spcAft>
              <a:buClr>
                <a:srgbClr val="C9A84C"/>
              </a:buClr>
              <a:buFont typeface="Arial"/>
              <a:buChar char="•"/>
            </a:pPr>
            <a:r>
              <a:rPr sz="1350" b="0" i="0" dirty="0">
                <a:solidFill>
                  <a:srgbClr val="F5F0E8"/>
                </a:solidFill>
                <a:latin typeface="Calibri"/>
              </a:rPr>
              <a:t>Si las </a:t>
            </a:r>
            <a:r>
              <a:rPr sz="1350" b="0" i="0" dirty="0" err="1">
                <a:solidFill>
                  <a:srgbClr val="F5F0E8"/>
                </a:solidFill>
                <a:latin typeface="Calibri"/>
              </a:rPr>
              <a:t>primas</a:t>
            </a:r>
            <a:r>
              <a:rPr sz="1350" b="0" i="0" dirty="0">
                <a:solidFill>
                  <a:srgbClr val="F5F0E8"/>
                </a:solidFill>
                <a:latin typeface="Calibri"/>
              </a:rPr>
              <a:t> son </a:t>
            </a:r>
            <a:r>
              <a:rPr sz="1350" b="0" i="0" dirty="0" err="1">
                <a:solidFill>
                  <a:srgbClr val="F5F0E8"/>
                </a:solidFill>
                <a:latin typeface="Calibri"/>
              </a:rPr>
              <a:t>demasiado</a:t>
            </a:r>
            <a:r>
              <a:rPr sz="135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350" b="0" i="0" dirty="0" err="1">
                <a:solidFill>
                  <a:srgbClr val="F5F0E8"/>
                </a:solidFill>
                <a:latin typeface="Calibri"/>
              </a:rPr>
              <a:t>altas</a:t>
            </a:r>
            <a:r>
              <a:rPr sz="1350" b="0" i="0" dirty="0">
                <a:solidFill>
                  <a:srgbClr val="F5F0E8"/>
                </a:solidFill>
                <a:latin typeface="Calibri"/>
              </a:rPr>
              <a:t> para el </a:t>
            </a:r>
            <a:r>
              <a:rPr sz="1350" b="0" i="0" dirty="0" err="1">
                <a:solidFill>
                  <a:srgbClr val="F5F0E8"/>
                </a:solidFill>
                <a:latin typeface="Calibri"/>
              </a:rPr>
              <a:t>presupuesto</a:t>
            </a:r>
            <a:r>
              <a:rPr sz="1350" b="0" i="0" dirty="0">
                <a:solidFill>
                  <a:srgbClr val="F5F0E8"/>
                </a:solidFill>
                <a:latin typeface="Calibri"/>
              </a:rPr>
              <a:t> del </a:t>
            </a:r>
            <a:r>
              <a:rPr sz="1350" b="0" i="0" dirty="0" err="1">
                <a:solidFill>
                  <a:srgbClr val="F5F0E8"/>
                </a:solidFill>
                <a:latin typeface="Calibri"/>
              </a:rPr>
              <a:t>cliente</a:t>
            </a:r>
            <a:r>
              <a:rPr sz="1350" b="0" i="0" dirty="0">
                <a:solidFill>
                  <a:srgbClr val="F5F0E8"/>
                </a:solidFill>
                <a:latin typeface="Calibri"/>
              </a:rPr>
              <a:t>, </a:t>
            </a:r>
            <a:r>
              <a:rPr sz="1350" b="0" i="0" dirty="0" err="1">
                <a:solidFill>
                  <a:srgbClr val="F5F0E8"/>
                </a:solidFill>
                <a:latin typeface="Calibri"/>
              </a:rPr>
              <a:t>ajuste</a:t>
            </a:r>
            <a:r>
              <a:rPr sz="135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350" b="0" i="0" dirty="0" err="1">
                <a:solidFill>
                  <a:srgbClr val="F5F0E8"/>
                </a:solidFill>
                <a:latin typeface="Calibri"/>
              </a:rPr>
              <a:t>los</a:t>
            </a:r>
            <a:r>
              <a:rPr sz="135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350" b="0" i="0" dirty="0" err="1">
                <a:solidFill>
                  <a:srgbClr val="F5F0E8"/>
                </a:solidFill>
                <a:latin typeface="Calibri"/>
              </a:rPr>
              <a:t>montos</a:t>
            </a:r>
            <a:r>
              <a:rPr sz="1350" b="0" i="0" dirty="0">
                <a:solidFill>
                  <a:srgbClr val="F5F0E8"/>
                </a:solidFill>
                <a:latin typeface="Calibri"/>
              </a:rPr>
              <a:t> de </a:t>
            </a:r>
            <a:r>
              <a:rPr sz="1350" b="0" i="0" dirty="0" err="1">
                <a:solidFill>
                  <a:srgbClr val="F5F0E8"/>
                </a:solidFill>
                <a:latin typeface="Calibri"/>
              </a:rPr>
              <a:t>cobertura</a:t>
            </a:r>
            <a:r>
              <a:rPr sz="1350" b="0" i="0" dirty="0">
                <a:solidFill>
                  <a:srgbClr val="F5F0E8"/>
                </a:solidFill>
                <a:latin typeface="Calibri"/>
              </a:rPr>
              <a:t> o </a:t>
            </a:r>
            <a:r>
              <a:rPr sz="1350" b="0" i="0" dirty="0" err="1">
                <a:solidFill>
                  <a:srgbClr val="F5F0E8"/>
                </a:solidFill>
                <a:latin typeface="Calibri"/>
              </a:rPr>
              <a:t>considere</a:t>
            </a:r>
            <a:r>
              <a:rPr sz="135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350" b="0" i="0" dirty="0" err="1">
                <a:solidFill>
                  <a:srgbClr val="F5F0E8"/>
                </a:solidFill>
                <a:latin typeface="Calibri"/>
              </a:rPr>
              <a:t>una</a:t>
            </a:r>
            <a:r>
              <a:rPr sz="135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350" b="0" i="0" dirty="0" err="1">
                <a:solidFill>
                  <a:srgbClr val="F5F0E8"/>
                </a:solidFill>
                <a:latin typeface="Calibri"/>
              </a:rPr>
              <a:t>estrategia</a:t>
            </a:r>
            <a:r>
              <a:rPr sz="1350" b="0" i="0" dirty="0">
                <a:solidFill>
                  <a:srgbClr val="F5F0E8"/>
                </a:solidFill>
                <a:latin typeface="Calibri"/>
              </a:rPr>
              <a:t> de </a:t>
            </a:r>
            <a:r>
              <a:rPr sz="1350" b="0" i="0" dirty="0" err="1">
                <a:solidFill>
                  <a:srgbClr val="F5F0E8"/>
                </a:solidFill>
                <a:latin typeface="Calibri"/>
              </a:rPr>
              <a:t>Protección</a:t>
            </a:r>
            <a:r>
              <a:rPr sz="1350" b="0" i="0" dirty="0">
                <a:solidFill>
                  <a:srgbClr val="F5F0E8"/>
                </a:solidFill>
                <a:latin typeface="Calibri"/>
              </a:rPr>
              <a:t> de </a:t>
            </a:r>
            <a:r>
              <a:rPr sz="1350" b="0" i="0" dirty="0" err="1">
                <a:solidFill>
                  <a:srgbClr val="F5F0E8"/>
                </a:solidFill>
                <a:latin typeface="Calibri"/>
              </a:rPr>
              <a:t>Equidad</a:t>
            </a:r>
            <a:r>
              <a:rPr sz="1350" b="0" i="0" dirty="0">
                <a:solidFill>
                  <a:srgbClr val="F5F0E8"/>
                </a:solidFill>
                <a:latin typeface="Calibri"/>
              </a:rPr>
              <a:t> (Equity Protection) para </a:t>
            </a:r>
            <a:r>
              <a:rPr sz="1350" b="0" i="0" dirty="0" err="1">
                <a:solidFill>
                  <a:srgbClr val="F5F0E8"/>
                </a:solidFill>
                <a:latin typeface="Calibri"/>
              </a:rPr>
              <a:t>mantener</a:t>
            </a:r>
            <a:r>
              <a:rPr sz="1350" b="0" i="0" dirty="0">
                <a:solidFill>
                  <a:srgbClr val="F5F0E8"/>
                </a:solidFill>
                <a:latin typeface="Calibri"/>
              </a:rPr>
              <a:t> la </a:t>
            </a:r>
            <a:r>
              <a:rPr sz="1350" b="0" i="0" dirty="0" err="1">
                <a:solidFill>
                  <a:srgbClr val="F5F0E8"/>
                </a:solidFill>
                <a:latin typeface="Calibri"/>
              </a:rPr>
              <a:t>cobertura</a:t>
            </a:r>
            <a:r>
              <a:rPr sz="135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350" b="0" i="0" dirty="0" err="1">
                <a:solidFill>
                  <a:srgbClr val="F5F0E8"/>
                </a:solidFill>
                <a:latin typeface="Calibri"/>
              </a:rPr>
              <a:t>asequible</a:t>
            </a:r>
            <a:r>
              <a:rPr sz="1350" b="0" i="0" dirty="0">
                <a:solidFill>
                  <a:srgbClr val="F5F0E8"/>
                </a:solidFill>
                <a:latin typeface="Calibri"/>
              </a:rPr>
              <a:t>.</a:t>
            </a:r>
          </a:p>
          <a:p>
            <a:pPr marL="201168" indent="-201168" algn="l">
              <a:lnSpc>
                <a:spcPct val="102000"/>
              </a:lnSpc>
              <a:spcBef>
                <a:spcPts val="0"/>
              </a:spcBef>
              <a:spcAft>
                <a:spcPts val="1100"/>
              </a:spcAft>
              <a:buClr>
                <a:srgbClr val="C9A84C"/>
              </a:buClr>
              <a:buFont typeface="Arial"/>
              <a:buChar char="•"/>
            </a:pPr>
            <a:r>
              <a:rPr sz="1350" b="0" i="0" dirty="0">
                <a:solidFill>
                  <a:srgbClr val="F5F0E8"/>
                </a:solidFill>
                <a:latin typeface="Calibri"/>
              </a:rPr>
              <a:t>El </a:t>
            </a:r>
            <a:r>
              <a:rPr sz="1350" b="0" i="0" dirty="0" err="1">
                <a:solidFill>
                  <a:srgbClr val="F5F0E8"/>
                </a:solidFill>
                <a:latin typeface="Calibri"/>
              </a:rPr>
              <a:t>objetivo</a:t>
            </a:r>
            <a:r>
              <a:rPr sz="1350" b="0" i="0" dirty="0">
                <a:solidFill>
                  <a:srgbClr val="F5F0E8"/>
                </a:solidFill>
                <a:latin typeface="Calibri"/>
              </a:rPr>
              <a:t> es encontrar un </a:t>
            </a:r>
            <a:r>
              <a:rPr sz="1350" b="0" i="0" dirty="0" err="1">
                <a:solidFill>
                  <a:srgbClr val="F5F0E8"/>
                </a:solidFill>
                <a:latin typeface="Calibri"/>
              </a:rPr>
              <a:t>equilibrio</a:t>
            </a:r>
            <a:r>
              <a:rPr sz="1350" b="0" i="0" dirty="0">
                <a:solidFill>
                  <a:srgbClr val="F5F0E8"/>
                </a:solidFill>
                <a:latin typeface="Calibri"/>
              </a:rPr>
              <a:t> entre la </a:t>
            </a:r>
            <a:r>
              <a:rPr sz="1350" b="0" i="0" dirty="0" err="1">
                <a:solidFill>
                  <a:srgbClr val="F5F0E8"/>
                </a:solidFill>
                <a:latin typeface="Calibri"/>
              </a:rPr>
              <a:t>protección</a:t>
            </a:r>
            <a:r>
              <a:rPr sz="135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350" b="0" i="0" dirty="0" err="1">
                <a:solidFill>
                  <a:srgbClr val="F5F0E8"/>
                </a:solidFill>
                <a:latin typeface="Calibri"/>
              </a:rPr>
              <a:t>que</a:t>
            </a:r>
            <a:r>
              <a:rPr sz="135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350" b="0" i="0" dirty="0" err="1">
                <a:solidFill>
                  <a:srgbClr val="F5F0E8"/>
                </a:solidFill>
                <a:latin typeface="Calibri"/>
              </a:rPr>
              <a:t>necesita</a:t>
            </a:r>
            <a:r>
              <a:rPr sz="1350" b="0" i="0" dirty="0">
                <a:solidFill>
                  <a:srgbClr val="F5F0E8"/>
                </a:solidFill>
                <a:latin typeface="Calibri"/>
              </a:rPr>
              <a:t> la familia y </a:t>
            </a:r>
            <a:r>
              <a:rPr sz="1350" b="0" i="0" dirty="0" err="1">
                <a:solidFill>
                  <a:srgbClr val="F5F0E8"/>
                </a:solidFill>
                <a:latin typeface="Calibri"/>
              </a:rPr>
              <a:t>una</a:t>
            </a:r>
            <a:r>
              <a:rPr sz="1350" b="0" i="0" dirty="0">
                <a:solidFill>
                  <a:srgbClr val="F5F0E8"/>
                </a:solidFill>
                <a:latin typeface="Calibri"/>
              </a:rPr>
              <a:t> prima </a:t>
            </a:r>
            <a:r>
              <a:rPr sz="1350" b="0" i="0" dirty="0" err="1">
                <a:solidFill>
                  <a:srgbClr val="F5F0E8"/>
                </a:solidFill>
                <a:latin typeface="Calibri"/>
              </a:rPr>
              <a:t>que</a:t>
            </a:r>
            <a:r>
              <a:rPr sz="1350" b="0" i="0" dirty="0">
                <a:solidFill>
                  <a:srgbClr val="F5F0E8"/>
                </a:solidFill>
                <a:latin typeface="Calibri"/>
              </a:rPr>
              <a:t> el </a:t>
            </a:r>
            <a:r>
              <a:rPr sz="1350" b="0" i="0" dirty="0" err="1">
                <a:solidFill>
                  <a:srgbClr val="F5F0E8"/>
                </a:solidFill>
                <a:latin typeface="Calibri"/>
              </a:rPr>
              <a:t>cliente</a:t>
            </a:r>
            <a:r>
              <a:rPr sz="135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350" b="0" i="0" dirty="0" err="1">
                <a:solidFill>
                  <a:srgbClr val="F5F0E8"/>
                </a:solidFill>
                <a:latin typeface="Calibri"/>
              </a:rPr>
              <a:t>pueda</a:t>
            </a:r>
            <a:r>
              <a:rPr sz="135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350" b="0" i="0" dirty="0" err="1">
                <a:solidFill>
                  <a:srgbClr val="F5F0E8"/>
                </a:solidFill>
                <a:latin typeface="Calibri"/>
              </a:rPr>
              <a:t>mantener</a:t>
            </a:r>
            <a:r>
              <a:rPr sz="1350" b="0" i="0" dirty="0">
                <a:solidFill>
                  <a:srgbClr val="F5F0E8"/>
                </a:solidFill>
                <a:latin typeface="Calibri"/>
              </a:rPr>
              <a:t> a largo </a:t>
            </a:r>
            <a:r>
              <a:rPr sz="1350" b="0" i="0" dirty="0" err="1">
                <a:solidFill>
                  <a:srgbClr val="F5F0E8"/>
                </a:solidFill>
                <a:latin typeface="Calibri"/>
              </a:rPr>
              <a:t>plazo</a:t>
            </a:r>
            <a:r>
              <a:rPr sz="1350" b="0" i="0" dirty="0">
                <a:solidFill>
                  <a:srgbClr val="F5F0E8"/>
                </a:solidFill>
                <a:latin typeface="Calibri"/>
              </a:rPr>
              <a:t>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614" y="0"/>
            <a:ext cx="12191695" cy="6858000"/>
          </a:xfrm>
          <a:prstGeom prst="rect">
            <a:avLst/>
          </a:prstGeom>
          <a:solidFill>
            <a:srgbClr val="0D1B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48640" y="320040"/>
            <a:ext cx="5486400" cy="36576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300" b="1" i="0">
                <a:solidFill>
                  <a:srgbClr val="A89880"/>
                </a:solidFill>
                <a:latin typeface="Calibri"/>
              </a:rPr>
              <a:t>MOCK CLIENT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603504"/>
            <a:ext cx="7315200" cy="64008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3600" b="1" i="0">
                <a:solidFill>
                  <a:srgbClr val="C9A84C"/>
                </a:solidFill>
                <a:latin typeface="Cambria"/>
              </a:rPr>
              <a:t>Shirley Brown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48640" y="1508760"/>
            <a:ext cx="2377440" cy="1371600"/>
          </a:xfrm>
          <a:prstGeom prst="roundRect">
            <a:avLst>
              <a:gd name="adj" fmla="val 8000"/>
            </a:avLst>
          </a:prstGeom>
          <a:solidFill>
            <a:srgbClr val="1E3A5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731520" y="1655063"/>
            <a:ext cx="2011680" cy="32004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100" b="1" i="0">
                <a:solidFill>
                  <a:srgbClr val="C9A84C"/>
                </a:solidFill>
                <a:latin typeface="Calibri"/>
              </a:rPr>
              <a:t>EDAD / DOB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1984248"/>
            <a:ext cx="2011680" cy="804672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300" b="0" i="0">
                <a:solidFill>
                  <a:srgbClr val="F5F0E8"/>
                </a:solidFill>
                <a:latin typeface="Calibri"/>
              </a:rPr>
              <a:t>55  ·  10/25/1970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154680" y="1508760"/>
            <a:ext cx="2377440" cy="1371600"/>
          </a:xfrm>
          <a:prstGeom prst="roundRect">
            <a:avLst>
              <a:gd name="adj" fmla="val 8000"/>
            </a:avLst>
          </a:prstGeom>
          <a:solidFill>
            <a:srgbClr val="1E3A5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3337560" y="1655063"/>
            <a:ext cx="2011680" cy="32004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100" b="1" i="0">
                <a:solidFill>
                  <a:srgbClr val="C9A84C"/>
                </a:solidFill>
                <a:latin typeface="Calibri"/>
              </a:rPr>
              <a:t>SALUD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337560" y="1984248"/>
            <a:ext cx="2011680" cy="804672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300" b="0" i="0">
                <a:solidFill>
                  <a:srgbClr val="F5F0E8"/>
                </a:solidFill>
                <a:latin typeface="Calibri"/>
              </a:rPr>
              <a:t>1 medicamento para dormir — por lo demás, súper sana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48640" y="3044952"/>
            <a:ext cx="2377440" cy="1371600"/>
          </a:xfrm>
          <a:prstGeom prst="roundRect">
            <a:avLst>
              <a:gd name="adj" fmla="val 8000"/>
            </a:avLst>
          </a:prstGeom>
          <a:solidFill>
            <a:srgbClr val="1E3A5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731520" y="3191256"/>
            <a:ext cx="2011680" cy="32004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100" b="1" i="0">
                <a:solidFill>
                  <a:srgbClr val="C9A84C"/>
                </a:solidFill>
                <a:latin typeface="Calibri"/>
              </a:rPr>
              <a:t>DEBE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31520" y="3520440"/>
            <a:ext cx="2011680" cy="804672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300" b="0" i="0">
                <a:solidFill>
                  <a:srgbClr val="F5F0E8"/>
                </a:solidFill>
                <a:latin typeface="Calibri"/>
              </a:rPr>
              <a:t>$350K  ·  20 años restantes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3154680" y="3044952"/>
            <a:ext cx="2377440" cy="1371600"/>
          </a:xfrm>
          <a:prstGeom prst="roundRect">
            <a:avLst>
              <a:gd name="adj" fmla="val 8000"/>
            </a:avLst>
          </a:prstGeom>
          <a:solidFill>
            <a:srgbClr val="1E3A5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3337560" y="3191256"/>
            <a:ext cx="2011680" cy="32004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100" b="1" i="0">
                <a:solidFill>
                  <a:srgbClr val="C9A84C"/>
                </a:solidFill>
                <a:latin typeface="Calibri"/>
              </a:rPr>
              <a:t>EQUITY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337560" y="3520440"/>
            <a:ext cx="2011680" cy="804672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300" b="0" i="0">
                <a:solidFill>
                  <a:srgbClr val="F5F0E8"/>
                </a:solidFill>
                <a:latin typeface="Calibri"/>
              </a:rPr>
              <a:t>$120K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48640" y="4581144"/>
            <a:ext cx="2377440" cy="1371600"/>
          </a:xfrm>
          <a:prstGeom prst="roundRect">
            <a:avLst>
              <a:gd name="adj" fmla="val 8000"/>
            </a:avLst>
          </a:prstGeom>
          <a:solidFill>
            <a:srgbClr val="1E3A5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TextBox 17"/>
          <p:cNvSpPr txBox="1"/>
          <p:nvPr/>
        </p:nvSpPr>
        <p:spPr>
          <a:xfrm>
            <a:off x="731520" y="4727448"/>
            <a:ext cx="2011680" cy="32004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100" b="1" i="0">
                <a:solidFill>
                  <a:srgbClr val="C9A84C"/>
                </a:solidFill>
                <a:latin typeface="Calibri"/>
              </a:rPr>
              <a:t>HIPOTECA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31520" y="5056631"/>
            <a:ext cx="2011680" cy="804672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300" b="0" i="0">
                <a:solidFill>
                  <a:srgbClr val="F5F0E8"/>
                </a:solidFill>
                <a:latin typeface="Calibri"/>
              </a:rPr>
              <a:t>$2,500/mo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3154680" y="4581144"/>
            <a:ext cx="2377440" cy="1371600"/>
          </a:xfrm>
          <a:prstGeom prst="roundRect">
            <a:avLst>
              <a:gd name="adj" fmla="val 8000"/>
            </a:avLst>
          </a:prstGeom>
          <a:solidFill>
            <a:srgbClr val="1E3A5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TextBox 20"/>
          <p:cNvSpPr txBox="1"/>
          <p:nvPr/>
        </p:nvSpPr>
        <p:spPr>
          <a:xfrm>
            <a:off x="3337560" y="4727448"/>
            <a:ext cx="2011680" cy="32004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100" b="1" i="0">
                <a:solidFill>
                  <a:srgbClr val="C9A84C"/>
                </a:solidFill>
                <a:latin typeface="Calibri"/>
              </a:rPr>
              <a:t>INGRESO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3337560" y="5056631"/>
            <a:ext cx="2011680" cy="804672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300" b="0" i="0">
                <a:solidFill>
                  <a:srgbClr val="F5F0E8"/>
                </a:solidFill>
                <a:latin typeface="Calibri"/>
              </a:rPr>
              <a:t>$6,000/mo ($2,000 restantes)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5715000" y="1243584"/>
            <a:ext cx="5897880" cy="4800600"/>
          </a:xfrm>
          <a:prstGeom prst="roundRect">
            <a:avLst>
              <a:gd name="adj" fmla="val 3500"/>
            </a:avLst>
          </a:prstGeom>
          <a:solidFill>
            <a:srgbClr val="16203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4" name="TextBox 23"/>
          <p:cNvSpPr txBox="1"/>
          <p:nvPr/>
        </p:nvSpPr>
        <p:spPr>
          <a:xfrm>
            <a:off x="6053328" y="1709928"/>
            <a:ext cx="5312664" cy="41148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600" b="1" i="0">
                <a:solidFill>
                  <a:srgbClr val="C9A84C"/>
                </a:solidFill>
                <a:latin typeface="Calibri"/>
              </a:rPr>
              <a:t>Valor que obtuve preguntando: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071616" y="2221991"/>
            <a:ext cx="5294376" cy="3561873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marL="201168" indent="-201168" algn="l">
              <a:lnSpc>
                <a:spcPct val="98000"/>
              </a:lnSpc>
              <a:spcBef>
                <a:spcPts val="0"/>
              </a:spcBef>
              <a:spcAft>
                <a:spcPts val="500"/>
              </a:spcAft>
              <a:buClr>
                <a:srgbClr val="C9A84C"/>
              </a:buClr>
              <a:buFont typeface="Arial"/>
              <a:buChar char="•"/>
            </a:pPr>
            <a:r>
              <a:rPr sz="1200" b="0" i="0" dirty="0">
                <a:solidFill>
                  <a:srgbClr val="F5F0E8"/>
                </a:solidFill>
                <a:latin typeface="Calibri"/>
              </a:rPr>
              <a:t>"Su </a:t>
            </a:r>
            <a:r>
              <a:rPr sz="1200" b="0" i="0" dirty="0" err="1">
                <a:solidFill>
                  <a:srgbClr val="F5F0E8"/>
                </a:solidFill>
                <a:latin typeface="Calibri"/>
              </a:rPr>
              <a:t>hijo</a:t>
            </a:r>
            <a:r>
              <a:rPr sz="1200" b="0" i="0" dirty="0">
                <a:solidFill>
                  <a:srgbClr val="F5F0E8"/>
                </a:solidFill>
                <a:latin typeface="Calibri"/>
              </a:rPr>
              <a:t> se </a:t>
            </a:r>
            <a:r>
              <a:rPr sz="1200" b="0" i="0" dirty="0" err="1">
                <a:solidFill>
                  <a:srgbClr val="F5F0E8"/>
                </a:solidFill>
                <a:latin typeface="Calibri"/>
              </a:rPr>
              <a:t>quedaría</a:t>
            </a:r>
            <a:r>
              <a:rPr sz="1200" b="0" i="0" dirty="0">
                <a:solidFill>
                  <a:srgbClr val="F5F0E8"/>
                </a:solidFill>
                <a:latin typeface="Calibri"/>
              </a:rPr>
              <a:t> con la casa, ¿</a:t>
            </a:r>
            <a:r>
              <a:rPr sz="1200" b="0" i="0" dirty="0" err="1">
                <a:solidFill>
                  <a:srgbClr val="F5F0E8"/>
                </a:solidFill>
                <a:latin typeface="Calibri"/>
              </a:rPr>
              <a:t>correcto</a:t>
            </a:r>
            <a:r>
              <a:rPr sz="1200" b="0" i="0" dirty="0">
                <a:solidFill>
                  <a:srgbClr val="F5F0E8"/>
                </a:solidFill>
                <a:latin typeface="Calibri"/>
              </a:rPr>
              <a:t>?"</a:t>
            </a:r>
          </a:p>
          <a:p>
            <a:pPr marL="201168" indent="-201168" algn="l">
              <a:lnSpc>
                <a:spcPct val="98000"/>
              </a:lnSpc>
              <a:spcBef>
                <a:spcPts val="0"/>
              </a:spcBef>
              <a:spcAft>
                <a:spcPts val="500"/>
              </a:spcAft>
              <a:buClr>
                <a:srgbClr val="C9A84C"/>
              </a:buClr>
              <a:buFont typeface="Arial"/>
              <a:buChar char="•"/>
            </a:pPr>
            <a:r>
              <a:rPr sz="1200" b="0" i="0" dirty="0">
                <a:solidFill>
                  <a:srgbClr val="F5F0E8"/>
                </a:solidFill>
                <a:latin typeface="Calibri"/>
              </a:rPr>
              <a:t>"</a:t>
            </a:r>
            <a:r>
              <a:rPr sz="1200" b="0" i="0" dirty="0" err="1">
                <a:solidFill>
                  <a:srgbClr val="F5F0E8"/>
                </a:solidFill>
                <a:latin typeface="Calibri"/>
              </a:rPr>
              <a:t>Él</a:t>
            </a:r>
            <a:r>
              <a:rPr sz="12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200" b="0" i="0" dirty="0" err="1">
                <a:solidFill>
                  <a:srgbClr val="F5F0E8"/>
                </a:solidFill>
                <a:latin typeface="Calibri"/>
              </a:rPr>
              <a:t>tiene</a:t>
            </a:r>
            <a:r>
              <a:rPr sz="12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200" b="0" i="0" dirty="0" err="1">
                <a:solidFill>
                  <a:srgbClr val="F5F0E8"/>
                </a:solidFill>
                <a:latin typeface="Calibri"/>
              </a:rPr>
              <a:t>su</a:t>
            </a:r>
            <a:r>
              <a:rPr sz="12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200" b="0" i="0" dirty="0" err="1">
                <a:solidFill>
                  <a:srgbClr val="F5F0E8"/>
                </a:solidFill>
                <a:latin typeface="Calibri"/>
              </a:rPr>
              <a:t>propia</a:t>
            </a:r>
            <a:r>
              <a:rPr sz="1200" b="0" i="0" dirty="0">
                <a:solidFill>
                  <a:srgbClr val="F5F0E8"/>
                </a:solidFill>
                <a:latin typeface="Calibri"/>
              </a:rPr>
              <a:t> familia y no </a:t>
            </a:r>
            <a:r>
              <a:rPr sz="1200" b="0" i="0" dirty="0" err="1">
                <a:solidFill>
                  <a:srgbClr val="F5F0E8"/>
                </a:solidFill>
                <a:latin typeface="Calibri"/>
              </a:rPr>
              <a:t>vive</a:t>
            </a:r>
            <a:r>
              <a:rPr sz="1200" b="0" i="0" dirty="0">
                <a:solidFill>
                  <a:srgbClr val="F5F0E8"/>
                </a:solidFill>
                <a:latin typeface="Calibri"/>
              </a:rPr>
              <a:t> con </a:t>
            </a:r>
            <a:r>
              <a:rPr sz="1200" b="0" i="0" dirty="0" err="1">
                <a:solidFill>
                  <a:srgbClr val="F5F0E8"/>
                </a:solidFill>
                <a:latin typeface="Calibri"/>
              </a:rPr>
              <a:t>usted</a:t>
            </a:r>
            <a:r>
              <a:rPr sz="1200" b="0" i="0" dirty="0">
                <a:solidFill>
                  <a:srgbClr val="F5F0E8"/>
                </a:solidFill>
                <a:latin typeface="Calibri"/>
              </a:rPr>
              <a:t>, ¿</a:t>
            </a:r>
            <a:r>
              <a:rPr sz="1200" b="0" i="0" dirty="0" err="1">
                <a:solidFill>
                  <a:srgbClr val="F5F0E8"/>
                </a:solidFill>
                <a:latin typeface="Calibri"/>
              </a:rPr>
              <a:t>correcto</a:t>
            </a:r>
            <a:r>
              <a:rPr sz="1200" b="0" i="0" dirty="0">
                <a:solidFill>
                  <a:srgbClr val="F5F0E8"/>
                </a:solidFill>
                <a:latin typeface="Calibri"/>
              </a:rPr>
              <a:t>?"</a:t>
            </a:r>
          </a:p>
          <a:p>
            <a:pPr marL="201168" indent="-201168" algn="l">
              <a:lnSpc>
                <a:spcPct val="98000"/>
              </a:lnSpc>
              <a:spcBef>
                <a:spcPts val="0"/>
              </a:spcBef>
              <a:spcAft>
                <a:spcPts val="500"/>
              </a:spcAft>
              <a:buClr>
                <a:srgbClr val="C9A84C"/>
              </a:buClr>
              <a:buFont typeface="Arial"/>
              <a:buChar char="•"/>
            </a:pPr>
            <a:r>
              <a:rPr sz="1200" b="0" i="0" dirty="0">
                <a:solidFill>
                  <a:srgbClr val="F5F0E8"/>
                </a:solidFill>
                <a:latin typeface="Calibri"/>
              </a:rPr>
              <a:t>"</a:t>
            </a:r>
            <a:r>
              <a:rPr sz="1200" b="0" i="0" dirty="0" err="1">
                <a:solidFill>
                  <a:srgbClr val="F5F0E8"/>
                </a:solidFill>
                <a:latin typeface="Calibri"/>
              </a:rPr>
              <a:t>Entonces</a:t>
            </a:r>
            <a:r>
              <a:rPr sz="1200" b="0" i="0" dirty="0">
                <a:solidFill>
                  <a:srgbClr val="F5F0E8"/>
                </a:solidFill>
                <a:latin typeface="Calibri"/>
              </a:rPr>
              <a:t>, </a:t>
            </a:r>
            <a:r>
              <a:rPr sz="1200" b="0" i="0" dirty="0" err="1">
                <a:solidFill>
                  <a:srgbClr val="F5F0E8"/>
                </a:solidFill>
                <a:latin typeface="Calibri"/>
              </a:rPr>
              <a:t>como</a:t>
            </a:r>
            <a:r>
              <a:rPr sz="12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200" b="0" i="0" dirty="0" err="1">
                <a:solidFill>
                  <a:srgbClr val="F5F0E8"/>
                </a:solidFill>
                <a:latin typeface="Calibri"/>
              </a:rPr>
              <a:t>él</a:t>
            </a:r>
            <a:r>
              <a:rPr sz="12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200" b="0" i="0" dirty="0" err="1">
                <a:solidFill>
                  <a:srgbClr val="F5F0E8"/>
                </a:solidFill>
                <a:latin typeface="Calibri"/>
              </a:rPr>
              <a:t>ya</a:t>
            </a:r>
            <a:r>
              <a:rPr sz="12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200" b="0" i="0" dirty="0" err="1">
                <a:solidFill>
                  <a:srgbClr val="F5F0E8"/>
                </a:solidFill>
                <a:latin typeface="Calibri"/>
              </a:rPr>
              <a:t>tiene</a:t>
            </a:r>
            <a:r>
              <a:rPr sz="12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200" b="0" i="0" dirty="0" err="1">
                <a:solidFill>
                  <a:srgbClr val="F5F0E8"/>
                </a:solidFill>
                <a:latin typeface="Calibri"/>
              </a:rPr>
              <a:t>su</a:t>
            </a:r>
            <a:r>
              <a:rPr sz="12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200" b="0" i="0" dirty="0" err="1">
                <a:solidFill>
                  <a:srgbClr val="F5F0E8"/>
                </a:solidFill>
                <a:latin typeface="Calibri"/>
              </a:rPr>
              <a:t>propia</a:t>
            </a:r>
            <a:r>
              <a:rPr sz="1200" b="0" i="0" dirty="0">
                <a:solidFill>
                  <a:srgbClr val="F5F0E8"/>
                </a:solidFill>
                <a:latin typeface="Calibri"/>
              </a:rPr>
              <a:t> familia y </a:t>
            </a:r>
            <a:r>
              <a:rPr sz="1200" b="0" i="0" dirty="0" err="1">
                <a:solidFill>
                  <a:srgbClr val="F5F0E8"/>
                </a:solidFill>
                <a:latin typeface="Calibri"/>
              </a:rPr>
              <a:t>su</a:t>
            </a:r>
            <a:r>
              <a:rPr sz="12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200" b="0" i="0" dirty="0" err="1">
                <a:solidFill>
                  <a:srgbClr val="F5F0E8"/>
                </a:solidFill>
                <a:latin typeface="Calibri"/>
              </a:rPr>
              <a:t>propia</a:t>
            </a:r>
            <a:r>
              <a:rPr sz="1200" b="0" i="0" dirty="0">
                <a:solidFill>
                  <a:srgbClr val="F5F0E8"/>
                </a:solidFill>
                <a:latin typeface="Calibri"/>
              </a:rPr>
              <a:t> casa, me </a:t>
            </a:r>
            <a:r>
              <a:rPr sz="1200" b="0" i="0" dirty="0" err="1">
                <a:solidFill>
                  <a:srgbClr val="F5F0E8"/>
                </a:solidFill>
                <a:latin typeface="Calibri"/>
              </a:rPr>
              <a:t>imagino</a:t>
            </a:r>
            <a:r>
              <a:rPr sz="12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200" b="0" i="0" dirty="0" err="1">
                <a:solidFill>
                  <a:srgbClr val="F5F0E8"/>
                </a:solidFill>
                <a:latin typeface="Calibri"/>
              </a:rPr>
              <a:t>que</a:t>
            </a:r>
            <a:r>
              <a:rPr sz="12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200" b="0" i="0" dirty="0" err="1">
                <a:solidFill>
                  <a:srgbClr val="F5F0E8"/>
                </a:solidFill>
                <a:latin typeface="Calibri"/>
              </a:rPr>
              <a:t>probablemente</a:t>
            </a:r>
            <a:r>
              <a:rPr sz="12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200" b="0" i="0" dirty="0" err="1">
                <a:solidFill>
                  <a:srgbClr val="F5F0E8"/>
                </a:solidFill>
                <a:latin typeface="Calibri"/>
              </a:rPr>
              <a:t>rentaría</a:t>
            </a:r>
            <a:r>
              <a:rPr sz="12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200" b="0" i="0" dirty="0" err="1">
                <a:solidFill>
                  <a:srgbClr val="F5F0E8"/>
                </a:solidFill>
                <a:latin typeface="Calibri"/>
              </a:rPr>
              <a:t>esta</a:t>
            </a:r>
            <a:r>
              <a:rPr sz="12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200" b="0" i="0" dirty="0" err="1">
                <a:solidFill>
                  <a:srgbClr val="F5F0E8"/>
                </a:solidFill>
                <a:latin typeface="Calibri"/>
              </a:rPr>
              <a:t>propiedad</a:t>
            </a:r>
            <a:r>
              <a:rPr sz="1200" b="0" i="0" dirty="0">
                <a:solidFill>
                  <a:srgbClr val="F5F0E8"/>
                </a:solidFill>
                <a:latin typeface="Calibri"/>
              </a:rPr>
              <a:t> o la </a:t>
            </a:r>
            <a:r>
              <a:rPr sz="1200" b="0" i="0" dirty="0" err="1">
                <a:solidFill>
                  <a:srgbClr val="F5F0E8"/>
                </a:solidFill>
                <a:latin typeface="Calibri"/>
              </a:rPr>
              <a:t>vendería</a:t>
            </a:r>
            <a:r>
              <a:rPr sz="1200" b="0" i="0" dirty="0">
                <a:solidFill>
                  <a:srgbClr val="F5F0E8"/>
                </a:solidFill>
                <a:latin typeface="Calibri"/>
              </a:rPr>
              <a:t>, ¿</a:t>
            </a:r>
            <a:r>
              <a:rPr sz="1200" b="0" i="0" dirty="0" err="1">
                <a:solidFill>
                  <a:srgbClr val="F5F0E8"/>
                </a:solidFill>
                <a:latin typeface="Calibri"/>
              </a:rPr>
              <a:t>estoy</a:t>
            </a:r>
            <a:r>
              <a:rPr sz="12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200" b="0" i="0" dirty="0" err="1">
                <a:solidFill>
                  <a:srgbClr val="F5F0E8"/>
                </a:solidFill>
                <a:latin typeface="Calibri"/>
              </a:rPr>
              <a:t>en</a:t>
            </a:r>
            <a:r>
              <a:rPr sz="1200" b="0" i="0" dirty="0">
                <a:solidFill>
                  <a:srgbClr val="F5F0E8"/>
                </a:solidFill>
                <a:latin typeface="Calibri"/>
              </a:rPr>
              <a:t> lo </a:t>
            </a:r>
            <a:r>
              <a:rPr sz="1200" b="0" i="0" dirty="0" err="1">
                <a:solidFill>
                  <a:srgbClr val="F5F0E8"/>
                </a:solidFill>
                <a:latin typeface="Calibri"/>
              </a:rPr>
              <a:t>correcto</a:t>
            </a:r>
            <a:r>
              <a:rPr sz="1200" b="0" i="0" dirty="0">
                <a:solidFill>
                  <a:srgbClr val="F5F0E8"/>
                </a:solidFill>
                <a:latin typeface="Calibri"/>
              </a:rPr>
              <a:t>?"</a:t>
            </a:r>
          </a:p>
          <a:p>
            <a:pPr marL="201168" indent="-201168" algn="l">
              <a:lnSpc>
                <a:spcPct val="98000"/>
              </a:lnSpc>
              <a:spcBef>
                <a:spcPts val="0"/>
              </a:spcBef>
              <a:spcAft>
                <a:spcPts val="500"/>
              </a:spcAft>
              <a:buClr>
                <a:srgbClr val="C9A84C"/>
              </a:buClr>
              <a:buFont typeface="Arial"/>
              <a:buChar char="•"/>
            </a:pPr>
            <a:r>
              <a:rPr sz="1200" b="0" i="0" dirty="0">
                <a:solidFill>
                  <a:srgbClr val="F5F0E8"/>
                </a:solidFill>
                <a:latin typeface="Calibri"/>
              </a:rPr>
              <a:t>"Su </a:t>
            </a:r>
            <a:r>
              <a:rPr sz="1200" b="0" i="0" dirty="0" err="1">
                <a:solidFill>
                  <a:srgbClr val="F5F0E8"/>
                </a:solidFill>
                <a:latin typeface="Calibri"/>
              </a:rPr>
              <a:t>objetivo</a:t>
            </a:r>
            <a:r>
              <a:rPr sz="1200" b="0" i="0" dirty="0">
                <a:solidFill>
                  <a:srgbClr val="F5F0E8"/>
                </a:solidFill>
                <a:latin typeface="Calibri"/>
              </a:rPr>
              <a:t> es </a:t>
            </a:r>
            <a:r>
              <a:rPr sz="1200" b="0" i="0" dirty="0" err="1">
                <a:solidFill>
                  <a:srgbClr val="F5F0E8"/>
                </a:solidFill>
                <a:latin typeface="Calibri"/>
              </a:rPr>
              <a:t>asegurarse</a:t>
            </a:r>
            <a:r>
              <a:rPr sz="1200" b="0" i="0" dirty="0">
                <a:solidFill>
                  <a:srgbClr val="F5F0E8"/>
                </a:solidFill>
                <a:latin typeface="Calibri"/>
              </a:rPr>
              <a:t> de </a:t>
            </a:r>
            <a:r>
              <a:rPr sz="1200" b="0" i="0" dirty="0" err="1">
                <a:solidFill>
                  <a:srgbClr val="F5F0E8"/>
                </a:solidFill>
                <a:latin typeface="Calibri"/>
              </a:rPr>
              <a:t>que</a:t>
            </a:r>
            <a:r>
              <a:rPr sz="1200" b="0" i="0" dirty="0">
                <a:solidFill>
                  <a:srgbClr val="F5F0E8"/>
                </a:solidFill>
                <a:latin typeface="Calibri"/>
              </a:rPr>
              <a:t> Juan no </a:t>
            </a:r>
            <a:r>
              <a:rPr sz="1200" b="0" i="0" dirty="0" err="1">
                <a:solidFill>
                  <a:srgbClr val="F5F0E8"/>
                </a:solidFill>
                <a:latin typeface="Calibri"/>
              </a:rPr>
              <a:t>tenga</a:t>
            </a:r>
            <a:r>
              <a:rPr sz="1200" b="0" i="0" dirty="0">
                <a:solidFill>
                  <a:srgbClr val="F5F0E8"/>
                </a:solidFill>
                <a:latin typeface="Calibri"/>
              </a:rPr>
              <a:t> la carga de </a:t>
            </a:r>
            <a:r>
              <a:rPr sz="1200" b="0" i="0" dirty="0" err="1">
                <a:solidFill>
                  <a:srgbClr val="F5F0E8"/>
                </a:solidFill>
                <a:latin typeface="Calibri"/>
              </a:rPr>
              <a:t>esta</a:t>
            </a:r>
            <a:r>
              <a:rPr sz="1200" b="0" i="0" dirty="0">
                <a:solidFill>
                  <a:srgbClr val="F5F0E8"/>
                </a:solidFill>
                <a:latin typeface="Calibri"/>
              </a:rPr>
              <a:t> casa, Dios no lo </a:t>
            </a:r>
            <a:r>
              <a:rPr sz="1200" b="0" i="0" dirty="0" err="1">
                <a:solidFill>
                  <a:srgbClr val="F5F0E8"/>
                </a:solidFill>
                <a:latin typeface="Calibri"/>
              </a:rPr>
              <a:t>quiera</a:t>
            </a:r>
            <a:r>
              <a:rPr sz="1200" b="0" i="0" dirty="0">
                <a:solidFill>
                  <a:srgbClr val="F5F0E8"/>
                </a:solidFill>
                <a:latin typeface="Calibri"/>
              </a:rPr>
              <a:t>, </a:t>
            </a:r>
            <a:r>
              <a:rPr sz="1200" b="0" i="0" dirty="0" err="1">
                <a:solidFill>
                  <a:srgbClr val="F5F0E8"/>
                </a:solidFill>
                <a:latin typeface="Calibri"/>
              </a:rPr>
              <a:t>si</a:t>
            </a:r>
            <a:r>
              <a:rPr sz="12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200" b="0" i="0" dirty="0" err="1">
                <a:solidFill>
                  <a:srgbClr val="F5F0E8"/>
                </a:solidFill>
                <a:latin typeface="Calibri"/>
              </a:rPr>
              <a:t>usted</a:t>
            </a:r>
            <a:r>
              <a:rPr sz="12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200" b="0" i="0" dirty="0" err="1">
                <a:solidFill>
                  <a:srgbClr val="F5F0E8"/>
                </a:solidFill>
                <a:latin typeface="Calibri"/>
              </a:rPr>
              <a:t>ya</a:t>
            </a:r>
            <a:r>
              <a:rPr sz="1200" b="0" i="0" dirty="0">
                <a:solidFill>
                  <a:srgbClr val="F5F0E8"/>
                </a:solidFill>
                <a:latin typeface="Calibri"/>
              </a:rPr>
              <a:t> no </a:t>
            </a:r>
            <a:r>
              <a:rPr sz="1200" b="0" i="0" dirty="0" err="1">
                <a:solidFill>
                  <a:srgbClr val="F5F0E8"/>
                </a:solidFill>
                <a:latin typeface="Calibri"/>
              </a:rPr>
              <a:t>está</a:t>
            </a:r>
            <a:r>
              <a:rPr sz="12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200" b="0" i="0" dirty="0" err="1">
                <a:solidFill>
                  <a:srgbClr val="F5F0E8"/>
                </a:solidFill>
                <a:latin typeface="Calibri"/>
              </a:rPr>
              <a:t>aquí</a:t>
            </a:r>
            <a:r>
              <a:rPr sz="1200" b="0" i="0" dirty="0">
                <a:solidFill>
                  <a:srgbClr val="F5F0E8"/>
                </a:solidFill>
                <a:latin typeface="Calibri"/>
              </a:rPr>
              <a:t>, </a:t>
            </a:r>
            <a:r>
              <a:rPr sz="1200" b="0" i="0" dirty="0" err="1">
                <a:solidFill>
                  <a:srgbClr val="F5F0E8"/>
                </a:solidFill>
                <a:latin typeface="Calibri"/>
              </a:rPr>
              <a:t>porque</a:t>
            </a:r>
            <a:r>
              <a:rPr sz="12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200" b="0" i="0" dirty="0" err="1">
                <a:solidFill>
                  <a:srgbClr val="F5F0E8"/>
                </a:solidFill>
                <a:latin typeface="Calibri"/>
              </a:rPr>
              <a:t>él</a:t>
            </a:r>
            <a:r>
              <a:rPr sz="12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200" b="0" i="0" dirty="0" err="1">
                <a:solidFill>
                  <a:srgbClr val="F5F0E8"/>
                </a:solidFill>
                <a:latin typeface="Calibri"/>
              </a:rPr>
              <a:t>ya</a:t>
            </a:r>
            <a:r>
              <a:rPr sz="12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200" b="0" i="0" dirty="0" err="1">
                <a:solidFill>
                  <a:srgbClr val="F5F0E8"/>
                </a:solidFill>
                <a:latin typeface="Calibri"/>
              </a:rPr>
              <a:t>tiene</a:t>
            </a:r>
            <a:r>
              <a:rPr sz="12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200" b="0" i="0" dirty="0" err="1">
                <a:solidFill>
                  <a:srgbClr val="F5F0E8"/>
                </a:solidFill>
                <a:latin typeface="Calibri"/>
              </a:rPr>
              <a:t>su</a:t>
            </a:r>
            <a:r>
              <a:rPr sz="12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200" b="0" i="0" dirty="0" err="1">
                <a:solidFill>
                  <a:srgbClr val="F5F0E8"/>
                </a:solidFill>
                <a:latin typeface="Calibri"/>
              </a:rPr>
              <a:t>propia</a:t>
            </a:r>
            <a:r>
              <a:rPr sz="1200" b="0" i="0" dirty="0">
                <a:solidFill>
                  <a:srgbClr val="F5F0E8"/>
                </a:solidFill>
                <a:latin typeface="Calibri"/>
              </a:rPr>
              <a:t> familia de la </a:t>
            </a:r>
            <a:r>
              <a:rPr sz="1200" b="0" i="0" dirty="0" err="1">
                <a:solidFill>
                  <a:srgbClr val="F5F0E8"/>
                </a:solidFill>
                <a:latin typeface="Calibri"/>
              </a:rPr>
              <a:t>cual</a:t>
            </a:r>
            <a:r>
              <a:rPr sz="12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200" b="0" i="0" dirty="0" err="1">
                <a:solidFill>
                  <a:srgbClr val="F5F0E8"/>
                </a:solidFill>
                <a:latin typeface="Calibri"/>
              </a:rPr>
              <a:t>preocuparse</a:t>
            </a:r>
            <a:r>
              <a:rPr sz="1200" b="0" i="0" dirty="0">
                <a:solidFill>
                  <a:srgbClr val="F5F0E8"/>
                </a:solidFill>
                <a:latin typeface="Calibri"/>
              </a:rPr>
              <a:t>, ¿</a:t>
            </a:r>
            <a:r>
              <a:rPr sz="1200" b="0" i="0" dirty="0" err="1">
                <a:solidFill>
                  <a:srgbClr val="F5F0E8"/>
                </a:solidFill>
                <a:latin typeface="Calibri"/>
              </a:rPr>
              <a:t>correcto</a:t>
            </a:r>
            <a:r>
              <a:rPr sz="1200" b="0" i="0" dirty="0">
                <a:solidFill>
                  <a:srgbClr val="F5F0E8"/>
                </a:solidFill>
                <a:latin typeface="Calibri"/>
              </a:rPr>
              <a:t>?"</a:t>
            </a:r>
          </a:p>
          <a:p>
            <a:pPr marL="201168" indent="-201168" algn="l">
              <a:lnSpc>
                <a:spcPct val="98000"/>
              </a:lnSpc>
              <a:spcBef>
                <a:spcPts val="0"/>
              </a:spcBef>
              <a:spcAft>
                <a:spcPts val="500"/>
              </a:spcAft>
              <a:buClr>
                <a:srgbClr val="C9A84C"/>
              </a:buClr>
              <a:buFont typeface="Arial"/>
              <a:buChar char="•"/>
            </a:pPr>
            <a:r>
              <a:rPr sz="1200" b="0" i="0" dirty="0">
                <a:solidFill>
                  <a:srgbClr val="F5F0E8"/>
                </a:solidFill>
                <a:latin typeface="Calibri"/>
              </a:rPr>
              <a:t>"</a:t>
            </a:r>
            <a:r>
              <a:rPr sz="1200" b="0" i="0" dirty="0" err="1">
                <a:solidFill>
                  <a:srgbClr val="F5F0E8"/>
                </a:solidFill>
                <a:latin typeface="Calibri"/>
              </a:rPr>
              <a:t>Perder</a:t>
            </a:r>
            <a:r>
              <a:rPr sz="1200" b="0" i="0" dirty="0">
                <a:solidFill>
                  <a:srgbClr val="F5F0E8"/>
                </a:solidFill>
                <a:latin typeface="Calibri"/>
              </a:rPr>
              <a:t> a </a:t>
            </a:r>
            <a:r>
              <a:rPr sz="1200" b="0" i="0" dirty="0" err="1">
                <a:solidFill>
                  <a:srgbClr val="F5F0E8"/>
                </a:solidFill>
                <a:latin typeface="Calibri"/>
              </a:rPr>
              <a:t>una</a:t>
            </a:r>
            <a:r>
              <a:rPr sz="1200" b="0" i="0" dirty="0">
                <a:solidFill>
                  <a:srgbClr val="F5F0E8"/>
                </a:solidFill>
                <a:latin typeface="Calibri"/>
              </a:rPr>
              <a:t> madre </a:t>
            </a:r>
            <a:r>
              <a:rPr sz="1200" b="0" i="0" dirty="0" err="1">
                <a:solidFill>
                  <a:srgbClr val="F5F0E8"/>
                </a:solidFill>
                <a:latin typeface="Calibri"/>
              </a:rPr>
              <a:t>ya</a:t>
            </a:r>
            <a:r>
              <a:rPr sz="1200" b="0" i="0" dirty="0">
                <a:solidFill>
                  <a:srgbClr val="F5F0E8"/>
                </a:solidFill>
                <a:latin typeface="Calibri"/>
              </a:rPr>
              <a:t> es </a:t>
            </a:r>
            <a:r>
              <a:rPr sz="1200" b="0" i="0" dirty="0" err="1">
                <a:solidFill>
                  <a:srgbClr val="F5F0E8"/>
                </a:solidFill>
                <a:latin typeface="Calibri"/>
              </a:rPr>
              <a:t>suficientemente</a:t>
            </a:r>
            <a:r>
              <a:rPr sz="12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200" b="0" i="0" dirty="0" err="1">
                <a:solidFill>
                  <a:srgbClr val="F5F0E8"/>
                </a:solidFill>
                <a:latin typeface="Calibri"/>
              </a:rPr>
              <a:t>difícil</a:t>
            </a:r>
            <a:r>
              <a:rPr sz="1200" b="0" i="0" dirty="0">
                <a:solidFill>
                  <a:srgbClr val="F5F0E8"/>
                </a:solidFill>
                <a:latin typeface="Calibri"/>
              </a:rPr>
              <a:t>. Su meta es </a:t>
            </a:r>
            <a:r>
              <a:rPr sz="1200" b="0" i="0" dirty="0" err="1">
                <a:solidFill>
                  <a:srgbClr val="F5F0E8"/>
                </a:solidFill>
                <a:latin typeface="Calibri"/>
              </a:rPr>
              <a:t>asegurarse</a:t>
            </a:r>
            <a:r>
              <a:rPr sz="1200" b="0" i="0" dirty="0">
                <a:solidFill>
                  <a:srgbClr val="F5F0E8"/>
                </a:solidFill>
                <a:latin typeface="Calibri"/>
              </a:rPr>
              <a:t> de </a:t>
            </a:r>
            <a:r>
              <a:rPr sz="1200" b="0" i="0" dirty="0" err="1">
                <a:solidFill>
                  <a:srgbClr val="F5F0E8"/>
                </a:solidFill>
                <a:latin typeface="Calibri"/>
              </a:rPr>
              <a:t>que</a:t>
            </a:r>
            <a:r>
              <a:rPr sz="12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200" b="0" i="0" dirty="0" err="1">
                <a:solidFill>
                  <a:srgbClr val="F5F0E8"/>
                </a:solidFill>
                <a:latin typeface="Calibri"/>
              </a:rPr>
              <a:t>él</a:t>
            </a:r>
            <a:r>
              <a:rPr sz="1200" b="0" i="0" dirty="0">
                <a:solidFill>
                  <a:srgbClr val="F5F0E8"/>
                </a:solidFill>
                <a:latin typeface="Calibri"/>
              </a:rPr>
              <a:t> no </a:t>
            </a:r>
            <a:r>
              <a:rPr sz="1200" b="0" i="0" dirty="0" err="1">
                <a:solidFill>
                  <a:srgbClr val="F5F0E8"/>
                </a:solidFill>
                <a:latin typeface="Calibri"/>
              </a:rPr>
              <a:t>tenga</a:t>
            </a:r>
            <a:r>
              <a:rPr sz="12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200" b="0" i="0" dirty="0" err="1">
                <a:solidFill>
                  <a:srgbClr val="F5F0E8"/>
                </a:solidFill>
                <a:latin typeface="Calibri"/>
              </a:rPr>
              <a:t>que</a:t>
            </a:r>
            <a:r>
              <a:rPr sz="12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200" b="0" i="0" dirty="0" err="1">
                <a:solidFill>
                  <a:srgbClr val="F5F0E8"/>
                </a:solidFill>
                <a:latin typeface="Calibri"/>
              </a:rPr>
              <a:t>sacar</a:t>
            </a:r>
            <a:r>
              <a:rPr sz="1200" b="0" i="0" dirty="0">
                <a:solidFill>
                  <a:srgbClr val="F5F0E8"/>
                </a:solidFill>
                <a:latin typeface="Calibri"/>
              </a:rPr>
              <a:t> dinero de </a:t>
            </a:r>
            <a:r>
              <a:rPr sz="1200" b="0" i="0" dirty="0" err="1">
                <a:solidFill>
                  <a:srgbClr val="F5F0E8"/>
                </a:solidFill>
                <a:latin typeface="Calibri"/>
              </a:rPr>
              <a:t>su</a:t>
            </a:r>
            <a:r>
              <a:rPr sz="12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200" b="0" i="0" dirty="0" err="1">
                <a:solidFill>
                  <a:srgbClr val="F5F0E8"/>
                </a:solidFill>
                <a:latin typeface="Calibri"/>
              </a:rPr>
              <a:t>propio</a:t>
            </a:r>
            <a:r>
              <a:rPr sz="12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200" b="0" i="0" dirty="0" err="1">
                <a:solidFill>
                  <a:srgbClr val="F5F0E8"/>
                </a:solidFill>
                <a:latin typeface="Calibri"/>
              </a:rPr>
              <a:t>bolsillo</a:t>
            </a:r>
            <a:r>
              <a:rPr sz="1200" b="0" i="0" dirty="0">
                <a:solidFill>
                  <a:srgbClr val="F5F0E8"/>
                </a:solidFill>
                <a:latin typeface="Calibri"/>
              </a:rPr>
              <a:t> para </a:t>
            </a:r>
            <a:r>
              <a:rPr sz="1200" b="0" i="0" dirty="0" err="1">
                <a:solidFill>
                  <a:srgbClr val="F5F0E8"/>
                </a:solidFill>
                <a:latin typeface="Calibri"/>
              </a:rPr>
              <a:t>mantener</a:t>
            </a:r>
            <a:r>
              <a:rPr sz="12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200" b="0" i="0" dirty="0" err="1">
                <a:solidFill>
                  <a:srgbClr val="F5F0E8"/>
                </a:solidFill>
                <a:latin typeface="Calibri"/>
              </a:rPr>
              <a:t>esta</a:t>
            </a:r>
            <a:r>
              <a:rPr sz="1200" b="0" i="0" dirty="0">
                <a:solidFill>
                  <a:srgbClr val="F5F0E8"/>
                </a:solidFill>
                <a:latin typeface="Calibri"/>
              </a:rPr>
              <a:t> casa, ¿</a:t>
            </a:r>
            <a:r>
              <a:rPr sz="1200" b="0" i="0" dirty="0" err="1">
                <a:solidFill>
                  <a:srgbClr val="F5F0E8"/>
                </a:solidFill>
                <a:latin typeface="Calibri"/>
              </a:rPr>
              <a:t>correcto</a:t>
            </a:r>
            <a:r>
              <a:rPr sz="1200" b="0" i="0" dirty="0">
                <a:solidFill>
                  <a:srgbClr val="F5F0E8"/>
                </a:solidFill>
                <a:latin typeface="Calibri"/>
              </a:rPr>
              <a:t>?"</a:t>
            </a:r>
          </a:p>
          <a:p>
            <a:pPr marL="201168" indent="-201168" algn="l">
              <a:lnSpc>
                <a:spcPct val="98000"/>
              </a:lnSpc>
              <a:spcBef>
                <a:spcPts val="0"/>
              </a:spcBef>
              <a:spcAft>
                <a:spcPts val="500"/>
              </a:spcAft>
              <a:buClr>
                <a:srgbClr val="C9A84C"/>
              </a:buClr>
              <a:buFont typeface="Arial"/>
              <a:buChar char="•"/>
            </a:pPr>
            <a:r>
              <a:rPr sz="1200" b="0" i="0" dirty="0">
                <a:solidFill>
                  <a:srgbClr val="F5F0E8"/>
                </a:solidFill>
                <a:latin typeface="Calibri"/>
              </a:rPr>
              <a:t>"Su </a:t>
            </a:r>
            <a:r>
              <a:rPr sz="1200" b="0" i="0" dirty="0" err="1">
                <a:solidFill>
                  <a:srgbClr val="F5F0E8"/>
                </a:solidFill>
                <a:latin typeface="Calibri"/>
              </a:rPr>
              <a:t>objetivo</a:t>
            </a:r>
            <a:r>
              <a:rPr sz="1200" b="0" i="0" dirty="0">
                <a:solidFill>
                  <a:srgbClr val="F5F0E8"/>
                </a:solidFill>
                <a:latin typeface="Calibri"/>
              </a:rPr>
              <a:t> es </a:t>
            </a:r>
            <a:r>
              <a:rPr sz="1200" b="0" i="0" dirty="0" err="1">
                <a:solidFill>
                  <a:srgbClr val="F5F0E8"/>
                </a:solidFill>
                <a:latin typeface="Calibri"/>
              </a:rPr>
              <a:t>asegurar</a:t>
            </a:r>
            <a:r>
              <a:rPr sz="1200" b="0" i="0" dirty="0">
                <a:solidFill>
                  <a:srgbClr val="F5F0E8"/>
                </a:solidFill>
                <a:latin typeface="Calibri"/>
              </a:rPr>
              <a:t> dos </a:t>
            </a:r>
            <a:r>
              <a:rPr sz="1200" b="0" i="0" dirty="0" err="1">
                <a:solidFill>
                  <a:srgbClr val="F5F0E8"/>
                </a:solidFill>
                <a:latin typeface="Calibri"/>
              </a:rPr>
              <a:t>cosas</a:t>
            </a:r>
            <a:r>
              <a:rPr sz="1200" b="0" i="0" dirty="0">
                <a:solidFill>
                  <a:srgbClr val="F5F0E8"/>
                </a:solidFill>
                <a:latin typeface="Calibri"/>
              </a:rPr>
              <a:t>: 1) </a:t>
            </a:r>
            <a:r>
              <a:rPr sz="1200" b="0" i="0" dirty="0" err="1">
                <a:solidFill>
                  <a:srgbClr val="F5F0E8"/>
                </a:solidFill>
                <a:latin typeface="Calibri"/>
              </a:rPr>
              <a:t>Que</a:t>
            </a:r>
            <a:r>
              <a:rPr sz="12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200" b="0" i="0" dirty="0" err="1">
                <a:solidFill>
                  <a:srgbClr val="F5F0E8"/>
                </a:solidFill>
                <a:latin typeface="Calibri"/>
              </a:rPr>
              <a:t>esto</a:t>
            </a:r>
            <a:r>
              <a:rPr sz="1200" b="0" i="0" dirty="0">
                <a:solidFill>
                  <a:srgbClr val="F5F0E8"/>
                </a:solidFill>
                <a:latin typeface="Calibri"/>
              </a:rPr>
              <a:t> sea </a:t>
            </a:r>
            <a:r>
              <a:rPr sz="1200" b="0" i="0" dirty="0" err="1">
                <a:solidFill>
                  <a:srgbClr val="F5F0E8"/>
                </a:solidFill>
                <a:latin typeface="Calibri"/>
              </a:rPr>
              <a:t>asequible</a:t>
            </a:r>
            <a:r>
              <a:rPr sz="1200" b="0" i="0" dirty="0">
                <a:solidFill>
                  <a:srgbClr val="F5F0E8"/>
                </a:solidFill>
                <a:latin typeface="Calibri"/>
              </a:rPr>
              <a:t> para </a:t>
            </a:r>
            <a:r>
              <a:rPr sz="1200" b="0" i="0" dirty="0" err="1">
                <a:solidFill>
                  <a:srgbClr val="F5F0E8"/>
                </a:solidFill>
                <a:latin typeface="Calibri"/>
              </a:rPr>
              <a:t>usted</a:t>
            </a:r>
            <a:r>
              <a:rPr sz="1200" b="0" i="0" dirty="0">
                <a:solidFill>
                  <a:srgbClr val="F5F0E8"/>
                </a:solidFill>
                <a:latin typeface="Calibri"/>
              </a:rPr>
              <a:t>. 2) </a:t>
            </a:r>
            <a:r>
              <a:rPr sz="1200" b="0" i="0" dirty="0" err="1">
                <a:solidFill>
                  <a:srgbClr val="F5F0E8"/>
                </a:solidFill>
                <a:latin typeface="Calibri"/>
              </a:rPr>
              <a:t>Que</a:t>
            </a:r>
            <a:r>
              <a:rPr sz="12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200" b="0" i="0" dirty="0" err="1">
                <a:solidFill>
                  <a:srgbClr val="F5F0E8"/>
                </a:solidFill>
                <a:latin typeface="Calibri"/>
              </a:rPr>
              <a:t>tenga</a:t>
            </a:r>
            <a:r>
              <a:rPr sz="12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200" b="0" i="0" dirty="0" err="1">
                <a:solidFill>
                  <a:srgbClr val="F5F0E8"/>
                </a:solidFill>
                <a:latin typeface="Calibri"/>
              </a:rPr>
              <a:t>suficiente</a:t>
            </a:r>
            <a:r>
              <a:rPr sz="12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200" b="0" i="0" dirty="0" err="1">
                <a:solidFill>
                  <a:srgbClr val="F5F0E8"/>
                </a:solidFill>
                <a:latin typeface="Calibri"/>
              </a:rPr>
              <a:t>cobertura</a:t>
            </a:r>
            <a:r>
              <a:rPr sz="1200" b="0" i="0" dirty="0">
                <a:solidFill>
                  <a:srgbClr val="F5F0E8"/>
                </a:solidFill>
                <a:latin typeface="Calibri"/>
              </a:rPr>
              <a:t> para </a:t>
            </a:r>
            <a:r>
              <a:rPr sz="1200" b="0" i="0" dirty="0" err="1">
                <a:solidFill>
                  <a:srgbClr val="F5F0E8"/>
                </a:solidFill>
                <a:latin typeface="Calibri"/>
              </a:rPr>
              <a:t>lograr</a:t>
            </a:r>
            <a:r>
              <a:rPr sz="1200" b="0" i="0" dirty="0">
                <a:solidFill>
                  <a:srgbClr val="F5F0E8"/>
                </a:solidFill>
                <a:latin typeface="Calibri"/>
              </a:rPr>
              <a:t> ese </a:t>
            </a:r>
            <a:r>
              <a:rPr sz="1200" b="0" i="0" dirty="0" err="1">
                <a:solidFill>
                  <a:srgbClr val="F5F0E8"/>
                </a:solidFill>
                <a:latin typeface="Calibri"/>
              </a:rPr>
              <a:t>objetivo</a:t>
            </a:r>
            <a:r>
              <a:rPr sz="1200" b="0" i="0" dirty="0">
                <a:solidFill>
                  <a:srgbClr val="F5F0E8"/>
                </a:solidFill>
                <a:latin typeface="Calibri"/>
              </a:rPr>
              <a:t>. ¿Es </a:t>
            </a:r>
            <a:r>
              <a:rPr sz="1200" b="0" i="0" dirty="0" err="1">
                <a:solidFill>
                  <a:srgbClr val="F5F0E8"/>
                </a:solidFill>
                <a:latin typeface="Calibri"/>
              </a:rPr>
              <a:t>correcto</a:t>
            </a:r>
            <a:r>
              <a:rPr sz="1200" b="0" i="0" dirty="0">
                <a:solidFill>
                  <a:srgbClr val="F5F0E8"/>
                </a:solidFill>
                <a:latin typeface="Calibri"/>
              </a:rPr>
              <a:t>?"</a:t>
            </a:r>
          </a:p>
          <a:p>
            <a:pPr marL="201168" indent="-201168" algn="l">
              <a:lnSpc>
                <a:spcPct val="98000"/>
              </a:lnSpc>
              <a:spcBef>
                <a:spcPts val="0"/>
              </a:spcBef>
              <a:spcAft>
                <a:spcPts val="500"/>
              </a:spcAft>
              <a:buClr>
                <a:srgbClr val="C9A84C"/>
              </a:buClr>
              <a:buFont typeface="Arial"/>
              <a:buChar char="•"/>
            </a:pPr>
            <a:r>
              <a:rPr sz="1200" b="0" i="0" dirty="0">
                <a:solidFill>
                  <a:srgbClr val="F5F0E8"/>
                </a:solidFill>
                <a:latin typeface="Calibri"/>
              </a:rPr>
              <a:t>"Perfecto. Mi </a:t>
            </a:r>
            <a:r>
              <a:rPr sz="1200" b="0" i="0" dirty="0" err="1">
                <a:solidFill>
                  <a:srgbClr val="F5F0E8"/>
                </a:solidFill>
                <a:latin typeface="Calibri"/>
              </a:rPr>
              <a:t>trabajo</a:t>
            </a:r>
            <a:r>
              <a:rPr sz="1200" b="0" i="0" dirty="0">
                <a:solidFill>
                  <a:srgbClr val="F5F0E8"/>
                </a:solidFill>
                <a:latin typeface="Calibri"/>
              </a:rPr>
              <a:t> es </a:t>
            </a:r>
            <a:r>
              <a:rPr sz="1200" b="0" i="0" dirty="0" err="1">
                <a:solidFill>
                  <a:srgbClr val="F5F0E8"/>
                </a:solidFill>
                <a:latin typeface="Calibri"/>
              </a:rPr>
              <a:t>ayudarla</a:t>
            </a:r>
            <a:r>
              <a:rPr sz="1200" b="0" i="0" dirty="0">
                <a:solidFill>
                  <a:srgbClr val="F5F0E8"/>
                </a:solidFill>
                <a:latin typeface="Calibri"/>
              </a:rPr>
              <a:t> a </a:t>
            </a:r>
            <a:r>
              <a:rPr sz="1200" b="0" i="0" dirty="0" err="1">
                <a:solidFill>
                  <a:srgbClr val="F5F0E8"/>
                </a:solidFill>
                <a:latin typeface="Calibri"/>
              </a:rPr>
              <a:t>cumplir</a:t>
            </a:r>
            <a:r>
              <a:rPr sz="1200" b="0" i="0" dirty="0">
                <a:solidFill>
                  <a:srgbClr val="F5F0E8"/>
                </a:solidFill>
                <a:latin typeface="Calibri"/>
              </a:rPr>
              <a:t> ese </a:t>
            </a:r>
            <a:r>
              <a:rPr sz="1200" b="0" i="0" dirty="0" err="1">
                <a:solidFill>
                  <a:srgbClr val="F5F0E8"/>
                </a:solidFill>
                <a:latin typeface="Calibri"/>
              </a:rPr>
              <a:t>objetivo</a:t>
            </a:r>
            <a:r>
              <a:rPr sz="1200" b="0" i="0" dirty="0">
                <a:solidFill>
                  <a:srgbClr val="F5F0E8"/>
                </a:solidFill>
                <a:latin typeface="Calibri"/>
              </a:rPr>
              <a:t>. </a:t>
            </a:r>
            <a:r>
              <a:rPr sz="1200" b="0" i="0" dirty="0" err="1">
                <a:solidFill>
                  <a:srgbClr val="F5F0E8"/>
                </a:solidFill>
                <a:latin typeface="Calibri"/>
              </a:rPr>
              <a:t>Basado</a:t>
            </a:r>
            <a:r>
              <a:rPr sz="12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200" b="0" i="0" dirty="0" err="1">
                <a:solidFill>
                  <a:srgbClr val="F5F0E8"/>
                </a:solidFill>
                <a:latin typeface="Calibri"/>
              </a:rPr>
              <a:t>en</a:t>
            </a:r>
            <a:r>
              <a:rPr sz="12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200" b="0" i="0" dirty="0" err="1">
                <a:solidFill>
                  <a:srgbClr val="F5F0E8"/>
                </a:solidFill>
                <a:latin typeface="Calibri"/>
              </a:rPr>
              <a:t>todo</a:t>
            </a:r>
            <a:r>
              <a:rPr sz="1200" b="0" i="0" dirty="0">
                <a:solidFill>
                  <a:srgbClr val="F5F0E8"/>
                </a:solidFill>
                <a:latin typeface="Calibri"/>
              </a:rPr>
              <a:t> lo </a:t>
            </a:r>
            <a:r>
              <a:rPr sz="1200" b="0" i="0" dirty="0" err="1">
                <a:solidFill>
                  <a:srgbClr val="F5F0E8"/>
                </a:solidFill>
                <a:latin typeface="Calibri"/>
              </a:rPr>
              <a:t>que</a:t>
            </a:r>
            <a:r>
              <a:rPr sz="1200" b="0" i="0" dirty="0">
                <a:solidFill>
                  <a:srgbClr val="F5F0E8"/>
                </a:solidFill>
                <a:latin typeface="Calibri"/>
              </a:rPr>
              <a:t> me ha </a:t>
            </a:r>
            <a:r>
              <a:rPr sz="1200" b="0" i="0" dirty="0" err="1">
                <a:solidFill>
                  <a:srgbClr val="F5F0E8"/>
                </a:solidFill>
                <a:latin typeface="Calibri"/>
              </a:rPr>
              <a:t>comentado</a:t>
            </a:r>
            <a:r>
              <a:rPr sz="1200" b="0" i="0" dirty="0">
                <a:solidFill>
                  <a:srgbClr val="F5F0E8"/>
                </a:solidFill>
                <a:latin typeface="Calibri"/>
              </a:rPr>
              <a:t>, </a:t>
            </a:r>
            <a:r>
              <a:rPr sz="1200" b="0" i="0" dirty="0" err="1">
                <a:solidFill>
                  <a:srgbClr val="F5F0E8"/>
                </a:solidFill>
                <a:latin typeface="Calibri"/>
              </a:rPr>
              <a:t>tengo</a:t>
            </a:r>
            <a:r>
              <a:rPr sz="12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200" b="0" i="0" dirty="0" err="1">
                <a:solidFill>
                  <a:srgbClr val="F5F0E8"/>
                </a:solidFill>
                <a:latin typeface="Calibri"/>
              </a:rPr>
              <a:t>varias</a:t>
            </a:r>
            <a:r>
              <a:rPr sz="12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200" b="0" i="0" dirty="0" err="1">
                <a:solidFill>
                  <a:srgbClr val="F5F0E8"/>
                </a:solidFill>
                <a:latin typeface="Calibri"/>
              </a:rPr>
              <a:t>opciones</a:t>
            </a:r>
            <a:r>
              <a:rPr sz="1200" b="0" i="0" dirty="0">
                <a:solidFill>
                  <a:srgbClr val="F5F0E8"/>
                </a:solidFill>
                <a:latin typeface="Calibri"/>
              </a:rPr>
              <a:t> para </a:t>
            </a:r>
            <a:r>
              <a:rPr sz="1200" b="0" i="0" dirty="0" err="1">
                <a:solidFill>
                  <a:srgbClr val="F5F0E8"/>
                </a:solidFill>
                <a:latin typeface="Calibri"/>
              </a:rPr>
              <a:t>usted</a:t>
            </a:r>
            <a:r>
              <a:rPr sz="1200" b="0" i="0" dirty="0">
                <a:solidFill>
                  <a:srgbClr val="F5F0E8"/>
                </a:solidFill>
                <a:latin typeface="Calibri"/>
              </a:rPr>
              <a:t>."</a:t>
            </a:r>
          </a:p>
          <a:p>
            <a:pPr marL="201168" indent="-201168" algn="l">
              <a:lnSpc>
                <a:spcPct val="98000"/>
              </a:lnSpc>
              <a:spcBef>
                <a:spcPts val="0"/>
              </a:spcBef>
              <a:spcAft>
                <a:spcPts val="500"/>
              </a:spcAft>
              <a:buClr>
                <a:srgbClr val="C9A84C"/>
              </a:buClr>
              <a:buFont typeface="Arial"/>
              <a:buChar char="•"/>
            </a:pPr>
            <a:r>
              <a:rPr sz="1200" b="0" i="0" dirty="0">
                <a:solidFill>
                  <a:srgbClr val="F5F0E8"/>
                </a:solidFill>
                <a:latin typeface="Calibri"/>
              </a:rPr>
              <a:t>"MI </a:t>
            </a:r>
            <a:r>
              <a:rPr sz="1200" b="0" i="0" dirty="0" err="1">
                <a:solidFill>
                  <a:srgbClr val="F5F0E8"/>
                </a:solidFill>
                <a:latin typeface="Calibri"/>
              </a:rPr>
              <a:t>objetivo</a:t>
            </a:r>
            <a:r>
              <a:rPr sz="1200" b="0" i="0" dirty="0">
                <a:solidFill>
                  <a:srgbClr val="F5F0E8"/>
                </a:solidFill>
                <a:latin typeface="Calibri"/>
              </a:rPr>
              <a:t> es </a:t>
            </a:r>
            <a:r>
              <a:rPr sz="1200" b="0" i="0" dirty="0" err="1">
                <a:solidFill>
                  <a:srgbClr val="F5F0E8"/>
                </a:solidFill>
                <a:latin typeface="Calibri"/>
              </a:rPr>
              <a:t>asegurarme</a:t>
            </a:r>
            <a:r>
              <a:rPr sz="1200" b="0" i="0" dirty="0">
                <a:solidFill>
                  <a:srgbClr val="F5F0E8"/>
                </a:solidFill>
                <a:latin typeface="Calibri"/>
              </a:rPr>
              <a:t> de </a:t>
            </a:r>
            <a:r>
              <a:rPr sz="1200" b="0" i="0" dirty="0" err="1">
                <a:solidFill>
                  <a:srgbClr val="F5F0E8"/>
                </a:solidFill>
                <a:latin typeface="Calibri"/>
              </a:rPr>
              <a:t>que</a:t>
            </a:r>
            <a:r>
              <a:rPr sz="1200" b="0" i="0" dirty="0">
                <a:solidFill>
                  <a:srgbClr val="F5F0E8"/>
                </a:solidFill>
                <a:latin typeface="Calibri"/>
              </a:rPr>
              <a:t> las </a:t>
            </a:r>
            <a:r>
              <a:rPr sz="1200" b="0" i="0" dirty="0" err="1">
                <a:solidFill>
                  <a:srgbClr val="F5F0E8"/>
                </a:solidFill>
                <a:latin typeface="Calibri"/>
              </a:rPr>
              <a:t>opciones</a:t>
            </a:r>
            <a:r>
              <a:rPr sz="12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200" b="0" i="0" dirty="0" err="1">
                <a:solidFill>
                  <a:srgbClr val="F5F0E8"/>
                </a:solidFill>
                <a:latin typeface="Calibri"/>
              </a:rPr>
              <a:t>que</a:t>
            </a:r>
            <a:r>
              <a:rPr sz="1200" b="0" i="0" dirty="0">
                <a:solidFill>
                  <a:srgbClr val="F5F0E8"/>
                </a:solidFill>
                <a:latin typeface="Calibri"/>
              </a:rPr>
              <a:t> le </a:t>
            </a:r>
            <a:r>
              <a:rPr sz="1200" b="0" i="0" dirty="0" err="1">
                <a:solidFill>
                  <a:srgbClr val="F5F0E8"/>
                </a:solidFill>
                <a:latin typeface="Calibri"/>
              </a:rPr>
              <a:t>presente</a:t>
            </a:r>
            <a:r>
              <a:rPr sz="12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200" b="0" i="0" dirty="0" err="1">
                <a:solidFill>
                  <a:srgbClr val="F5F0E8"/>
                </a:solidFill>
                <a:latin typeface="Calibri"/>
              </a:rPr>
              <a:t>sean</a:t>
            </a:r>
            <a:r>
              <a:rPr sz="12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200" b="0" i="0" dirty="0" err="1">
                <a:solidFill>
                  <a:srgbClr val="F5F0E8"/>
                </a:solidFill>
                <a:latin typeface="Calibri"/>
              </a:rPr>
              <a:t>opciones</a:t>
            </a:r>
            <a:r>
              <a:rPr sz="1200" b="0" i="0" dirty="0">
                <a:solidFill>
                  <a:srgbClr val="F5F0E8"/>
                </a:solidFill>
                <a:latin typeface="Calibri"/>
              </a:rPr>
              <a:t> para las </a:t>
            </a:r>
            <a:r>
              <a:rPr sz="1200" b="0" i="0" dirty="0" err="1">
                <a:solidFill>
                  <a:srgbClr val="F5F0E8"/>
                </a:solidFill>
                <a:latin typeface="Calibri"/>
              </a:rPr>
              <a:t>cuales</a:t>
            </a:r>
            <a:r>
              <a:rPr sz="12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200" b="0" i="0" dirty="0" err="1">
                <a:solidFill>
                  <a:srgbClr val="F5F0E8"/>
                </a:solidFill>
                <a:latin typeface="Calibri"/>
              </a:rPr>
              <a:t>realmente</a:t>
            </a:r>
            <a:r>
              <a:rPr sz="12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200" b="0" i="0" dirty="0" err="1">
                <a:solidFill>
                  <a:srgbClr val="F5F0E8"/>
                </a:solidFill>
                <a:latin typeface="Calibri"/>
              </a:rPr>
              <a:t>pueda</a:t>
            </a:r>
            <a:r>
              <a:rPr sz="1200" b="0" i="0" dirty="0">
                <a:solidFill>
                  <a:srgbClr val="F5F0E8"/>
                </a:solidFill>
                <a:latin typeface="Calibri"/>
              </a:rPr>
              <a:t> ser </a:t>
            </a:r>
            <a:r>
              <a:rPr sz="1200" b="0" i="0" dirty="0" err="1">
                <a:solidFill>
                  <a:srgbClr val="F5F0E8"/>
                </a:solidFill>
                <a:latin typeface="Calibri"/>
              </a:rPr>
              <a:t>aprobada</a:t>
            </a:r>
            <a:r>
              <a:rPr sz="1200" b="0" i="0" dirty="0">
                <a:solidFill>
                  <a:srgbClr val="F5F0E8"/>
                </a:solidFill>
                <a:latin typeface="Calibri"/>
              </a:rPr>
              <a:t>, para no </a:t>
            </a:r>
            <a:r>
              <a:rPr sz="1200" b="0" i="0" dirty="0" err="1">
                <a:solidFill>
                  <a:srgbClr val="F5F0E8"/>
                </a:solidFill>
                <a:latin typeface="Calibri"/>
              </a:rPr>
              <a:t>prometerle</a:t>
            </a:r>
            <a:r>
              <a:rPr sz="1200" b="0" i="0" dirty="0">
                <a:solidFill>
                  <a:srgbClr val="F5F0E8"/>
                </a:solidFill>
                <a:latin typeface="Calibri"/>
              </a:rPr>
              <a:t> algo y luego no </a:t>
            </a:r>
            <a:r>
              <a:rPr sz="1200" b="0" i="0" dirty="0" err="1">
                <a:solidFill>
                  <a:srgbClr val="F5F0E8"/>
                </a:solidFill>
                <a:latin typeface="Calibri"/>
              </a:rPr>
              <a:t>poder</a:t>
            </a:r>
            <a:r>
              <a:rPr sz="12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200" b="0" i="0" dirty="0" err="1">
                <a:solidFill>
                  <a:srgbClr val="F5F0E8"/>
                </a:solidFill>
                <a:latin typeface="Calibri"/>
              </a:rPr>
              <a:t>cumplirlo</a:t>
            </a:r>
            <a:r>
              <a:rPr sz="1200" b="0" i="0" dirty="0">
                <a:solidFill>
                  <a:srgbClr val="F5F0E8"/>
                </a:solidFill>
                <a:latin typeface="Calibri"/>
              </a:rPr>
              <a:t>. ¿Le </a:t>
            </a:r>
            <a:r>
              <a:rPr sz="1200" b="0" i="0" dirty="0" err="1">
                <a:solidFill>
                  <a:srgbClr val="F5F0E8"/>
                </a:solidFill>
                <a:latin typeface="Calibri"/>
              </a:rPr>
              <a:t>parece</a:t>
            </a:r>
            <a:r>
              <a:rPr sz="1200" b="0" i="0" dirty="0">
                <a:solidFill>
                  <a:srgbClr val="F5F0E8"/>
                </a:solidFill>
                <a:latin typeface="Calibri"/>
              </a:rPr>
              <a:t> bien?"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D1B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48640" y="411480"/>
            <a:ext cx="11091672" cy="822960"/>
          </a:xfrm>
          <a:prstGeom prst="rect">
            <a:avLst/>
          </a:prstGeom>
          <a:noFill/>
        </p:spPr>
        <p:txBody>
          <a:bodyPr wrap="square" lIns="45720" tIns="18288" rIns="45720" bIns="18288" anchor="ctr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3600" b="1" i="0">
                <a:solidFill>
                  <a:srgbClr val="C9A84C"/>
                </a:solidFill>
                <a:latin typeface="Cambria"/>
              </a:rPr>
              <a:t>Shirley Brown — Solución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417320"/>
            <a:ext cx="5486400" cy="3977639"/>
          </a:xfrm>
          <a:prstGeom prst="roundRect">
            <a:avLst>
              <a:gd name="adj" fmla="val 4000"/>
            </a:avLst>
          </a:prstGeom>
          <a:solidFill>
            <a:srgbClr val="16203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841247" y="1618488"/>
            <a:ext cx="4901184" cy="41148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600" b="1" i="0">
                <a:solidFill>
                  <a:srgbClr val="C9A84C"/>
                </a:solidFill>
                <a:latin typeface="Calibri"/>
              </a:rPr>
              <a:t>Lo que me dijo: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59536" y="2130552"/>
            <a:ext cx="4882896" cy="2299091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marL="201168" indent="-201168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C9A84C"/>
              </a:buClr>
              <a:buFont typeface="Arial"/>
              <a:buChar char="•"/>
            </a:pPr>
            <a:r>
              <a:rPr sz="1200" b="0" i="0" dirty="0">
                <a:solidFill>
                  <a:srgbClr val="F5F0E8"/>
                </a:solidFill>
                <a:latin typeface="Calibri"/>
              </a:rPr>
              <a:t>"Me </a:t>
            </a:r>
            <a:r>
              <a:rPr sz="1200" b="0" i="0" dirty="0" err="1">
                <a:solidFill>
                  <a:srgbClr val="F5F0E8"/>
                </a:solidFill>
                <a:latin typeface="Calibri"/>
              </a:rPr>
              <a:t>comentó</a:t>
            </a:r>
            <a:r>
              <a:rPr sz="12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200" b="0" i="0" dirty="0" err="1">
                <a:solidFill>
                  <a:srgbClr val="F5F0E8"/>
                </a:solidFill>
                <a:latin typeface="Calibri"/>
              </a:rPr>
              <a:t>que</a:t>
            </a:r>
            <a:r>
              <a:rPr sz="12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200" b="0" i="0" dirty="0" err="1">
                <a:solidFill>
                  <a:srgbClr val="F5F0E8"/>
                </a:solidFill>
                <a:latin typeface="Calibri"/>
              </a:rPr>
              <a:t>tiene</a:t>
            </a:r>
            <a:r>
              <a:rPr sz="12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200" b="0" i="0" dirty="0" err="1">
                <a:solidFill>
                  <a:srgbClr val="F5F0E8"/>
                </a:solidFill>
                <a:latin typeface="Calibri"/>
              </a:rPr>
              <a:t>varias</a:t>
            </a:r>
            <a:r>
              <a:rPr sz="12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200" b="0" i="0" dirty="0" err="1">
                <a:solidFill>
                  <a:srgbClr val="F5F0E8"/>
                </a:solidFill>
                <a:latin typeface="Calibri"/>
              </a:rPr>
              <a:t>pólizas</a:t>
            </a:r>
            <a:r>
              <a:rPr sz="1200" b="0" i="0" dirty="0">
                <a:solidFill>
                  <a:srgbClr val="F5F0E8"/>
                </a:solidFill>
                <a:latin typeface="Calibri"/>
              </a:rPr>
              <a:t> de </a:t>
            </a:r>
            <a:r>
              <a:rPr sz="1200" b="0" i="0" dirty="0" err="1">
                <a:solidFill>
                  <a:srgbClr val="F5F0E8"/>
                </a:solidFill>
                <a:latin typeface="Calibri"/>
              </a:rPr>
              <a:t>vida</a:t>
            </a:r>
            <a:r>
              <a:rPr sz="12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200" b="0" i="0" dirty="0" err="1">
                <a:solidFill>
                  <a:srgbClr val="F5F0E8"/>
                </a:solidFill>
                <a:latin typeface="Calibri"/>
              </a:rPr>
              <a:t>permanente</a:t>
            </a:r>
            <a:r>
              <a:rPr sz="12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200" b="0" i="0" dirty="0" err="1">
                <a:solidFill>
                  <a:srgbClr val="F5F0E8"/>
                </a:solidFill>
                <a:latin typeface="Calibri"/>
              </a:rPr>
              <a:t>que</a:t>
            </a:r>
            <a:r>
              <a:rPr sz="12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200" b="0" i="0" dirty="0" err="1">
                <a:solidFill>
                  <a:srgbClr val="F5F0E8"/>
                </a:solidFill>
                <a:latin typeface="Calibri"/>
              </a:rPr>
              <a:t>compró</a:t>
            </a:r>
            <a:r>
              <a:rPr sz="12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200" b="0" i="0" dirty="0" err="1">
                <a:solidFill>
                  <a:srgbClr val="F5F0E8"/>
                </a:solidFill>
                <a:latin typeface="Calibri"/>
              </a:rPr>
              <a:t>hace</a:t>
            </a:r>
            <a:r>
              <a:rPr sz="12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200" b="0" i="0" dirty="0" err="1">
                <a:solidFill>
                  <a:srgbClr val="F5F0E8"/>
                </a:solidFill>
                <a:latin typeface="Calibri"/>
              </a:rPr>
              <a:t>muchos</a:t>
            </a:r>
            <a:r>
              <a:rPr sz="12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200" b="0" i="0" dirty="0" err="1">
                <a:solidFill>
                  <a:srgbClr val="F5F0E8"/>
                </a:solidFill>
                <a:latin typeface="Calibri"/>
              </a:rPr>
              <a:t>años</a:t>
            </a:r>
            <a:r>
              <a:rPr sz="1200" b="0" i="0" dirty="0">
                <a:solidFill>
                  <a:srgbClr val="F5F0E8"/>
                </a:solidFill>
                <a:latin typeface="Calibri"/>
              </a:rPr>
              <a:t> y </a:t>
            </a:r>
            <a:r>
              <a:rPr sz="1200" b="0" i="0" dirty="0" err="1">
                <a:solidFill>
                  <a:srgbClr val="F5F0E8"/>
                </a:solidFill>
                <a:latin typeface="Calibri"/>
              </a:rPr>
              <a:t>que</a:t>
            </a:r>
            <a:r>
              <a:rPr sz="12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200" b="0" i="0" dirty="0" err="1">
                <a:solidFill>
                  <a:srgbClr val="F5F0E8"/>
                </a:solidFill>
                <a:latin typeface="Calibri"/>
              </a:rPr>
              <a:t>tiene</a:t>
            </a:r>
            <a:r>
              <a:rPr sz="12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200" b="0" i="0" dirty="0" err="1">
                <a:solidFill>
                  <a:srgbClr val="F5F0E8"/>
                </a:solidFill>
                <a:latin typeface="Calibri"/>
              </a:rPr>
              <a:t>muy</a:t>
            </a:r>
            <a:r>
              <a:rPr sz="12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200" b="0" i="0" dirty="0" err="1">
                <a:solidFill>
                  <a:srgbClr val="F5F0E8"/>
                </a:solidFill>
                <a:latin typeface="Calibri"/>
              </a:rPr>
              <a:t>buenas</a:t>
            </a:r>
            <a:r>
              <a:rPr sz="12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200" b="0" i="0" dirty="0" err="1">
                <a:solidFill>
                  <a:srgbClr val="F5F0E8"/>
                </a:solidFill>
                <a:latin typeface="Calibri"/>
              </a:rPr>
              <a:t>tarifas</a:t>
            </a:r>
            <a:r>
              <a:rPr sz="1200" b="0" i="0" dirty="0">
                <a:solidFill>
                  <a:srgbClr val="F5F0E8"/>
                </a:solidFill>
                <a:latin typeface="Calibri"/>
              </a:rPr>
              <a:t>."</a:t>
            </a:r>
          </a:p>
          <a:p>
            <a:pPr marL="201168" indent="-201168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C9A84C"/>
              </a:buClr>
              <a:buFont typeface="Arial"/>
              <a:buChar char="•"/>
            </a:pPr>
            <a:r>
              <a:rPr sz="1200" b="0" i="0" dirty="0">
                <a:solidFill>
                  <a:srgbClr val="F5F0E8"/>
                </a:solidFill>
                <a:latin typeface="Calibri"/>
              </a:rPr>
              <a:t>"Y </a:t>
            </a:r>
            <a:r>
              <a:rPr sz="1200" b="0" i="0" dirty="0" err="1">
                <a:solidFill>
                  <a:srgbClr val="F5F0E8"/>
                </a:solidFill>
                <a:latin typeface="Calibri"/>
              </a:rPr>
              <a:t>eso</a:t>
            </a:r>
            <a:r>
              <a:rPr sz="12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200" b="0" i="0" dirty="0" err="1">
                <a:solidFill>
                  <a:srgbClr val="F5F0E8"/>
                </a:solidFill>
                <a:latin typeface="Calibri"/>
              </a:rPr>
              <a:t>está</a:t>
            </a:r>
            <a:r>
              <a:rPr sz="12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200" b="0" i="0" dirty="0" err="1">
                <a:solidFill>
                  <a:srgbClr val="F5F0E8"/>
                </a:solidFill>
                <a:latin typeface="Calibri"/>
              </a:rPr>
              <a:t>excelente</a:t>
            </a:r>
            <a:r>
              <a:rPr sz="1200" b="0" i="0" dirty="0">
                <a:solidFill>
                  <a:srgbClr val="F5F0E8"/>
                </a:solidFill>
                <a:latin typeface="Calibri"/>
              </a:rPr>
              <a:t>. Lo </a:t>
            </a:r>
            <a:r>
              <a:rPr sz="1200" b="0" i="0" dirty="0" err="1">
                <a:solidFill>
                  <a:srgbClr val="F5F0E8"/>
                </a:solidFill>
                <a:latin typeface="Calibri"/>
              </a:rPr>
              <a:t>que</a:t>
            </a:r>
            <a:r>
              <a:rPr sz="12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200" b="0" i="0" dirty="0" err="1">
                <a:solidFill>
                  <a:srgbClr val="F5F0E8"/>
                </a:solidFill>
                <a:latin typeface="Calibri"/>
              </a:rPr>
              <a:t>estamos</a:t>
            </a:r>
            <a:r>
              <a:rPr sz="12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200" b="0" i="0" dirty="0" err="1">
                <a:solidFill>
                  <a:srgbClr val="F5F0E8"/>
                </a:solidFill>
                <a:latin typeface="Calibri"/>
              </a:rPr>
              <a:t>haciendo</a:t>
            </a:r>
            <a:r>
              <a:rPr sz="1200" b="0" i="0" dirty="0">
                <a:solidFill>
                  <a:srgbClr val="F5F0E8"/>
                </a:solidFill>
                <a:latin typeface="Calibri"/>
              </a:rPr>
              <a:t> hoy es </a:t>
            </a:r>
            <a:r>
              <a:rPr sz="1200" b="0" i="0" dirty="0" err="1">
                <a:solidFill>
                  <a:srgbClr val="F5F0E8"/>
                </a:solidFill>
                <a:latin typeface="Calibri"/>
              </a:rPr>
              <a:t>diferente</a:t>
            </a:r>
            <a:r>
              <a:rPr sz="1200" b="0" i="0" dirty="0">
                <a:solidFill>
                  <a:srgbClr val="F5F0E8"/>
                </a:solidFill>
                <a:latin typeface="Calibri"/>
              </a:rPr>
              <a:t>. Estamos </a:t>
            </a:r>
            <a:r>
              <a:rPr sz="1200" b="0" i="0" dirty="0" err="1">
                <a:solidFill>
                  <a:srgbClr val="F5F0E8"/>
                </a:solidFill>
                <a:latin typeface="Calibri"/>
              </a:rPr>
              <a:t>hablando</a:t>
            </a:r>
            <a:r>
              <a:rPr sz="1200" b="0" i="0" dirty="0">
                <a:solidFill>
                  <a:srgbClr val="F5F0E8"/>
                </a:solidFill>
                <a:latin typeface="Calibri"/>
              </a:rPr>
              <a:t> de </a:t>
            </a:r>
            <a:r>
              <a:rPr sz="1200" b="0" i="0" dirty="0" err="1">
                <a:solidFill>
                  <a:srgbClr val="F5F0E8"/>
                </a:solidFill>
                <a:latin typeface="Calibri"/>
              </a:rPr>
              <a:t>proteger</a:t>
            </a:r>
            <a:r>
              <a:rPr sz="12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200" b="0" i="0" dirty="0" err="1">
                <a:solidFill>
                  <a:srgbClr val="F5F0E8"/>
                </a:solidFill>
                <a:latin typeface="Calibri"/>
              </a:rPr>
              <a:t>su</a:t>
            </a:r>
            <a:r>
              <a:rPr sz="12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200" b="0" i="0" dirty="0" err="1">
                <a:solidFill>
                  <a:srgbClr val="F5F0E8"/>
                </a:solidFill>
                <a:latin typeface="Calibri"/>
              </a:rPr>
              <a:t>activo</a:t>
            </a:r>
            <a:r>
              <a:rPr sz="12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200" b="0" i="0" dirty="0" err="1">
                <a:solidFill>
                  <a:srgbClr val="F5F0E8"/>
                </a:solidFill>
                <a:latin typeface="Calibri"/>
              </a:rPr>
              <a:t>más</a:t>
            </a:r>
            <a:r>
              <a:rPr sz="1200" b="0" i="0" dirty="0">
                <a:solidFill>
                  <a:srgbClr val="F5F0E8"/>
                </a:solidFill>
                <a:latin typeface="Calibri"/>
              </a:rPr>
              <a:t> grande, </a:t>
            </a:r>
            <a:r>
              <a:rPr sz="1200" b="0" i="0" dirty="0" err="1">
                <a:solidFill>
                  <a:srgbClr val="F5F0E8"/>
                </a:solidFill>
                <a:latin typeface="Calibri"/>
              </a:rPr>
              <a:t>que</a:t>
            </a:r>
            <a:r>
              <a:rPr sz="1200" b="0" i="0" dirty="0">
                <a:solidFill>
                  <a:srgbClr val="F5F0E8"/>
                </a:solidFill>
                <a:latin typeface="Calibri"/>
              </a:rPr>
              <a:t> es </a:t>
            </a:r>
            <a:r>
              <a:rPr sz="1200" b="0" i="0" dirty="0" err="1">
                <a:solidFill>
                  <a:srgbClr val="F5F0E8"/>
                </a:solidFill>
                <a:latin typeface="Calibri"/>
              </a:rPr>
              <a:t>su</a:t>
            </a:r>
            <a:r>
              <a:rPr sz="1200" b="0" i="0" dirty="0">
                <a:solidFill>
                  <a:srgbClr val="F5F0E8"/>
                </a:solidFill>
                <a:latin typeface="Calibri"/>
              </a:rPr>
              <a:t> casa, no </a:t>
            </a:r>
            <a:r>
              <a:rPr sz="1200" b="0" i="0" dirty="0" err="1">
                <a:solidFill>
                  <a:srgbClr val="F5F0E8"/>
                </a:solidFill>
                <a:latin typeface="Calibri"/>
              </a:rPr>
              <a:t>solamente</a:t>
            </a:r>
            <a:r>
              <a:rPr sz="12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200" b="0" i="0" dirty="0" err="1">
                <a:solidFill>
                  <a:srgbClr val="F5F0E8"/>
                </a:solidFill>
                <a:latin typeface="Calibri"/>
              </a:rPr>
              <a:t>gastos</a:t>
            </a:r>
            <a:r>
              <a:rPr sz="12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200" b="0" i="0" dirty="0" err="1">
                <a:solidFill>
                  <a:srgbClr val="F5F0E8"/>
                </a:solidFill>
                <a:latin typeface="Calibri"/>
              </a:rPr>
              <a:t>funerarios</a:t>
            </a:r>
            <a:r>
              <a:rPr sz="1200" b="0" i="0" dirty="0">
                <a:solidFill>
                  <a:srgbClr val="F5F0E8"/>
                </a:solidFill>
                <a:latin typeface="Calibri"/>
              </a:rPr>
              <a:t> o finales."</a:t>
            </a:r>
          </a:p>
          <a:p>
            <a:pPr marL="201168" indent="-201168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C9A84C"/>
              </a:buClr>
              <a:buFont typeface="Arial"/>
              <a:buChar char="•"/>
            </a:pPr>
            <a:r>
              <a:rPr sz="1200" b="0" i="0" dirty="0">
                <a:solidFill>
                  <a:srgbClr val="F5F0E8"/>
                </a:solidFill>
                <a:latin typeface="Calibri"/>
              </a:rPr>
              <a:t>"Si algo le </a:t>
            </a:r>
            <a:r>
              <a:rPr sz="1200" b="0" i="0" dirty="0" err="1">
                <a:solidFill>
                  <a:srgbClr val="F5F0E8"/>
                </a:solidFill>
                <a:latin typeface="Calibri"/>
              </a:rPr>
              <a:t>llegara</a:t>
            </a:r>
            <a:r>
              <a:rPr sz="1200" b="0" i="0" dirty="0">
                <a:solidFill>
                  <a:srgbClr val="F5F0E8"/>
                </a:solidFill>
                <a:latin typeface="Calibri"/>
              </a:rPr>
              <a:t> a pasar, </a:t>
            </a:r>
            <a:r>
              <a:rPr sz="1200" b="0" i="0" dirty="0" err="1">
                <a:solidFill>
                  <a:srgbClr val="F5F0E8"/>
                </a:solidFill>
                <a:latin typeface="Calibri"/>
              </a:rPr>
              <a:t>esta</a:t>
            </a:r>
            <a:r>
              <a:rPr sz="12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200" b="0" i="0" dirty="0" err="1">
                <a:solidFill>
                  <a:srgbClr val="F5F0E8"/>
                </a:solidFill>
                <a:latin typeface="Calibri"/>
              </a:rPr>
              <a:t>póliza</a:t>
            </a:r>
            <a:r>
              <a:rPr sz="12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200" b="0" i="0" dirty="0" err="1">
                <a:solidFill>
                  <a:srgbClr val="F5F0E8"/>
                </a:solidFill>
                <a:latin typeface="Calibri"/>
              </a:rPr>
              <a:t>podría</a:t>
            </a:r>
            <a:r>
              <a:rPr sz="12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200" b="0" i="0" dirty="0" err="1">
                <a:solidFill>
                  <a:srgbClr val="F5F0E8"/>
                </a:solidFill>
                <a:latin typeface="Calibri"/>
              </a:rPr>
              <a:t>ayudar</a:t>
            </a:r>
            <a:r>
              <a:rPr sz="1200" b="0" i="0" dirty="0">
                <a:solidFill>
                  <a:srgbClr val="F5F0E8"/>
                </a:solidFill>
                <a:latin typeface="Calibri"/>
              </a:rPr>
              <a:t> a </a:t>
            </a:r>
            <a:r>
              <a:rPr sz="1200" b="0" i="0" dirty="0" err="1">
                <a:solidFill>
                  <a:srgbClr val="F5F0E8"/>
                </a:solidFill>
                <a:latin typeface="Calibri"/>
              </a:rPr>
              <a:t>que</a:t>
            </a:r>
            <a:r>
              <a:rPr sz="1200" b="0" i="0" dirty="0">
                <a:solidFill>
                  <a:srgbClr val="F5F0E8"/>
                </a:solidFill>
                <a:latin typeface="Calibri"/>
              </a:rPr>
              <a:t> la casa </a:t>
            </a:r>
            <a:r>
              <a:rPr sz="1200" b="0" i="0" dirty="0" err="1">
                <a:solidFill>
                  <a:srgbClr val="F5F0E8"/>
                </a:solidFill>
                <a:latin typeface="Calibri"/>
              </a:rPr>
              <a:t>quede</a:t>
            </a:r>
            <a:r>
              <a:rPr sz="12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200" b="0" i="0" dirty="0" err="1">
                <a:solidFill>
                  <a:srgbClr val="F5F0E8"/>
                </a:solidFill>
                <a:latin typeface="Calibri"/>
              </a:rPr>
              <a:t>completamente</a:t>
            </a:r>
            <a:r>
              <a:rPr sz="12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200" b="0" i="0" dirty="0" err="1">
                <a:solidFill>
                  <a:srgbClr val="F5F0E8"/>
                </a:solidFill>
                <a:latin typeface="Calibri"/>
              </a:rPr>
              <a:t>pagada</a:t>
            </a:r>
            <a:r>
              <a:rPr sz="1200" b="0" i="0" dirty="0">
                <a:solidFill>
                  <a:srgbClr val="F5F0E8"/>
                </a:solidFill>
                <a:latin typeface="Calibri"/>
              </a:rPr>
              <a:t>. </a:t>
            </a:r>
            <a:r>
              <a:rPr sz="1200" b="0" i="0" dirty="0" err="1">
                <a:solidFill>
                  <a:srgbClr val="F5F0E8"/>
                </a:solidFill>
                <a:latin typeface="Calibri"/>
              </a:rPr>
              <a:t>Realmente</a:t>
            </a:r>
            <a:r>
              <a:rPr sz="1200" b="0" i="0" dirty="0">
                <a:solidFill>
                  <a:srgbClr val="F5F0E8"/>
                </a:solidFill>
                <a:latin typeface="Calibri"/>
              </a:rPr>
              <a:t> es </a:t>
            </a:r>
            <a:r>
              <a:rPr sz="1200" b="0" i="0" dirty="0" err="1">
                <a:solidFill>
                  <a:srgbClr val="F5F0E8"/>
                </a:solidFill>
                <a:latin typeface="Calibri"/>
              </a:rPr>
              <a:t>exactamente</a:t>
            </a:r>
            <a:r>
              <a:rPr sz="1200" b="0" i="0" dirty="0">
                <a:solidFill>
                  <a:srgbClr val="F5F0E8"/>
                </a:solidFill>
                <a:latin typeface="Calibri"/>
              </a:rPr>
              <a:t> lo </a:t>
            </a:r>
            <a:r>
              <a:rPr sz="1200" b="0" i="0" dirty="0" err="1">
                <a:solidFill>
                  <a:srgbClr val="F5F0E8"/>
                </a:solidFill>
                <a:latin typeface="Calibri"/>
              </a:rPr>
              <a:t>que</a:t>
            </a:r>
            <a:r>
              <a:rPr sz="12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200" b="0" i="0" dirty="0" err="1">
                <a:solidFill>
                  <a:srgbClr val="F5F0E8"/>
                </a:solidFill>
                <a:latin typeface="Calibri"/>
              </a:rPr>
              <a:t>usted</a:t>
            </a:r>
            <a:r>
              <a:rPr sz="1200" b="0" i="0" dirty="0">
                <a:solidFill>
                  <a:srgbClr val="F5F0E8"/>
                </a:solidFill>
                <a:latin typeface="Calibri"/>
              </a:rPr>
              <a:t> me </a:t>
            </a:r>
            <a:r>
              <a:rPr sz="1200" b="0" i="0" dirty="0" err="1">
                <a:solidFill>
                  <a:srgbClr val="F5F0E8"/>
                </a:solidFill>
                <a:latin typeface="Calibri"/>
              </a:rPr>
              <a:t>dijo</a:t>
            </a:r>
            <a:r>
              <a:rPr sz="12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200" b="0" i="0" dirty="0" err="1">
                <a:solidFill>
                  <a:srgbClr val="F5F0E8"/>
                </a:solidFill>
                <a:latin typeface="Calibri"/>
              </a:rPr>
              <a:t>que</a:t>
            </a:r>
            <a:r>
              <a:rPr sz="12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200" b="0" i="0" dirty="0" err="1">
                <a:solidFill>
                  <a:srgbClr val="F5F0E8"/>
                </a:solidFill>
                <a:latin typeface="Calibri"/>
              </a:rPr>
              <a:t>está</a:t>
            </a:r>
            <a:r>
              <a:rPr sz="12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200" b="0" i="0" dirty="0" err="1">
                <a:solidFill>
                  <a:srgbClr val="F5F0E8"/>
                </a:solidFill>
                <a:latin typeface="Calibri"/>
              </a:rPr>
              <a:t>buscando</a:t>
            </a:r>
            <a:r>
              <a:rPr sz="1200" b="0" i="0" dirty="0">
                <a:solidFill>
                  <a:srgbClr val="F5F0E8"/>
                </a:solidFill>
                <a:latin typeface="Calibri"/>
              </a:rPr>
              <a:t>."</a:t>
            </a:r>
          </a:p>
          <a:p>
            <a:pPr marL="201168" indent="-201168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C9A84C"/>
              </a:buClr>
              <a:buFont typeface="Arial"/>
              <a:buChar char="•"/>
            </a:pPr>
            <a:r>
              <a:rPr sz="1200" b="0" i="0" dirty="0">
                <a:solidFill>
                  <a:srgbClr val="F5F0E8"/>
                </a:solidFill>
                <a:latin typeface="Calibri"/>
              </a:rPr>
              <a:t>"</a:t>
            </a:r>
            <a:r>
              <a:rPr sz="1200" b="0" i="0" dirty="0" err="1">
                <a:solidFill>
                  <a:srgbClr val="F5F0E8"/>
                </a:solidFill>
                <a:latin typeface="Calibri"/>
              </a:rPr>
              <a:t>Ahora</a:t>
            </a:r>
            <a:r>
              <a:rPr sz="1200" b="0" i="0" dirty="0">
                <a:solidFill>
                  <a:srgbClr val="F5F0E8"/>
                </a:solidFill>
                <a:latin typeface="Calibri"/>
              </a:rPr>
              <a:t>, </a:t>
            </a:r>
            <a:r>
              <a:rPr sz="1200" b="0" i="0" dirty="0" err="1">
                <a:solidFill>
                  <a:srgbClr val="F5F0E8"/>
                </a:solidFill>
                <a:latin typeface="Calibri"/>
              </a:rPr>
              <a:t>que</a:t>
            </a:r>
            <a:r>
              <a:rPr sz="1200" b="0" i="0" dirty="0">
                <a:solidFill>
                  <a:srgbClr val="F5F0E8"/>
                </a:solidFill>
                <a:latin typeface="Calibri"/>
              </a:rPr>
              <a:t> sea </a:t>
            </a:r>
            <a:r>
              <a:rPr sz="1200" b="0" i="0" dirty="0" err="1">
                <a:solidFill>
                  <a:srgbClr val="F5F0E8"/>
                </a:solidFill>
                <a:latin typeface="Calibri"/>
              </a:rPr>
              <a:t>exactamente</a:t>
            </a:r>
            <a:r>
              <a:rPr sz="1200" b="0" i="0" dirty="0">
                <a:solidFill>
                  <a:srgbClr val="F5F0E8"/>
                </a:solidFill>
                <a:latin typeface="Calibri"/>
              </a:rPr>
              <a:t> lo </a:t>
            </a:r>
            <a:r>
              <a:rPr sz="1200" b="0" i="0" dirty="0" err="1">
                <a:solidFill>
                  <a:srgbClr val="F5F0E8"/>
                </a:solidFill>
                <a:latin typeface="Calibri"/>
              </a:rPr>
              <a:t>que</a:t>
            </a:r>
            <a:r>
              <a:rPr sz="12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200" b="0" i="0" dirty="0" err="1">
                <a:solidFill>
                  <a:srgbClr val="F5F0E8"/>
                </a:solidFill>
                <a:latin typeface="Calibri"/>
              </a:rPr>
              <a:t>está</a:t>
            </a:r>
            <a:r>
              <a:rPr sz="12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200" b="0" i="0" dirty="0" err="1">
                <a:solidFill>
                  <a:srgbClr val="F5F0E8"/>
                </a:solidFill>
                <a:latin typeface="Calibri"/>
              </a:rPr>
              <a:t>buscando</a:t>
            </a:r>
            <a:r>
              <a:rPr sz="1200" b="0" i="0" dirty="0">
                <a:solidFill>
                  <a:srgbClr val="F5F0E8"/>
                </a:solidFill>
                <a:latin typeface="Calibri"/>
              </a:rPr>
              <a:t> no </a:t>
            </a:r>
            <a:r>
              <a:rPr sz="1200" b="0" i="0" dirty="0" err="1">
                <a:solidFill>
                  <a:srgbClr val="F5F0E8"/>
                </a:solidFill>
                <a:latin typeface="Calibri"/>
              </a:rPr>
              <a:t>significa</a:t>
            </a:r>
            <a:r>
              <a:rPr sz="12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200" b="0" i="0" dirty="0" err="1">
                <a:solidFill>
                  <a:srgbClr val="F5F0E8"/>
                </a:solidFill>
                <a:latin typeface="Calibri"/>
              </a:rPr>
              <a:t>automáticamente</a:t>
            </a:r>
            <a:r>
              <a:rPr sz="12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200" b="0" i="0" dirty="0" err="1">
                <a:solidFill>
                  <a:srgbClr val="F5F0E8"/>
                </a:solidFill>
                <a:latin typeface="Calibri"/>
              </a:rPr>
              <a:t>que</a:t>
            </a:r>
            <a:r>
              <a:rPr sz="1200" b="0" i="0" dirty="0">
                <a:solidFill>
                  <a:srgbClr val="F5F0E8"/>
                </a:solidFill>
                <a:latin typeface="Calibri"/>
              </a:rPr>
              <a:t> la </a:t>
            </a:r>
            <a:r>
              <a:rPr sz="1200" b="0" i="0" dirty="0" err="1">
                <a:solidFill>
                  <a:srgbClr val="F5F0E8"/>
                </a:solidFill>
                <a:latin typeface="Calibri"/>
              </a:rPr>
              <a:t>compañía</a:t>
            </a:r>
            <a:r>
              <a:rPr sz="1200" b="0" i="0" dirty="0">
                <a:solidFill>
                  <a:srgbClr val="F5F0E8"/>
                </a:solidFill>
                <a:latin typeface="Calibri"/>
              </a:rPr>
              <a:t> la </a:t>
            </a:r>
            <a:r>
              <a:rPr sz="1200" b="0" i="0" dirty="0" err="1">
                <a:solidFill>
                  <a:srgbClr val="F5F0E8"/>
                </a:solidFill>
                <a:latin typeface="Calibri"/>
              </a:rPr>
              <a:t>va</a:t>
            </a:r>
            <a:r>
              <a:rPr sz="1200" b="0" i="0" dirty="0">
                <a:solidFill>
                  <a:srgbClr val="F5F0E8"/>
                </a:solidFill>
                <a:latin typeface="Calibri"/>
              </a:rPr>
              <a:t> a </a:t>
            </a:r>
            <a:r>
              <a:rPr sz="1200" b="0" i="0" dirty="0" err="1">
                <a:solidFill>
                  <a:srgbClr val="F5F0E8"/>
                </a:solidFill>
                <a:latin typeface="Calibri"/>
              </a:rPr>
              <a:t>aprobar</a:t>
            </a:r>
            <a:r>
              <a:rPr sz="1200" b="0" i="0" dirty="0">
                <a:solidFill>
                  <a:srgbClr val="F5F0E8"/>
                </a:solidFill>
                <a:latin typeface="Calibri"/>
              </a:rPr>
              <a:t>. Por </a:t>
            </a:r>
            <a:r>
              <a:rPr sz="1200" b="0" i="0" dirty="0" err="1">
                <a:solidFill>
                  <a:srgbClr val="F5F0E8"/>
                </a:solidFill>
                <a:latin typeface="Calibri"/>
              </a:rPr>
              <a:t>eso</a:t>
            </a:r>
            <a:r>
              <a:rPr sz="12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200" b="0" i="0" dirty="0" err="1">
                <a:solidFill>
                  <a:srgbClr val="F5F0E8"/>
                </a:solidFill>
                <a:latin typeface="Calibri"/>
              </a:rPr>
              <a:t>tenemos</a:t>
            </a:r>
            <a:r>
              <a:rPr sz="12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200" b="0" i="0" dirty="0" err="1">
                <a:solidFill>
                  <a:srgbClr val="F5F0E8"/>
                </a:solidFill>
                <a:latin typeface="Calibri"/>
              </a:rPr>
              <a:t>que</a:t>
            </a:r>
            <a:r>
              <a:rPr sz="12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200" b="0" i="0" dirty="0" err="1">
                <a:solidFill>
                  <a:srgbClr val="F5F0E8"/>
                </a:solidFill>
                <a:latin typeface="Calibri"/>
              </a:rPr>
              <a:t>seguir</a:t>
            </a:r>
            <a:r>
              <a:rPr sz="1200" b="0" i="0" dirty="0">
                <a:solidFill>
                  <a:srgbClr val="F5F0E8"/>
                </a:solidFill>
                <a:latin typeface="Calibri"/>
              </a:rPr>
              <a:t> el </a:t>
            </a:r>
            <a:r>
              <a:rPr sz="1200" b="0" i="0" dirty="0" err="1">
                <a:solidFill>
                  <a:srgbClr val="F5F0E8"/>
                </a:solidFill>
                <a:latin typeface="Calibri"/>
              </a:rPr>
              <a:t>proceso</a:t>
            </a:r>
            <a:r>
              <a:rPr sz="12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200" b="0" i="0" dirty="0" err="1">
                <a:solidFill>
                  <a:srgbClr val="F5F0E8"/>
                </a:solidFill>
                <a:latin typeface="Calibri"/>
              </a:rPr>
              <a:t>correcto</a:t>
            </a:r>
            <a:r>
              <a:rPr sz="1200" b="0" i="0" dirty="0">
                <a:solidFill>
                  <a:srgbClr val="F5F0E8"/>
                </a:solidFill>
                <a:latin typeface="Calibri"/>
              </a:rPr>
              <a:t> y </a:t>
            </a:r>
            <a:r>
              <a:rPr sz="1200" b="0" i="0" dirty="0" err="1">
                <a:solidFill>
                  <a:srgbClr val="F5F0E8"/>
                </a:solidFill>
                <a:latin typeface="Calibri"/>
              </a:rPr>
              <a:t>ver</a:t>
            </a:r>
            <a:r>
              <a:rPr sz="1200" b="0" i="0" dirty="0">
                <a:solidFill>
                  <a:srgbClr val="F5F0E8"/>
                </a:solidFill>
                <a:latin typeface="Calibri"/>
              </a:rPr>
              <a:t> para </a:t>
            </a:r>
            <a:r>
              <a:rPr sz="1200" b="0" i="0" dirty="0" err="1">
                <a:solidFill>
                  <a:srgbClr val="F5F0E8"/>
                </a:solidFill>
                <a:latin typeface="Calibri"/>
              </a:rPr>
              <a:t>qué</a:t>
            </a:r>
            <a:r>
              <a:rPr sz="12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200" b="0" i="0" dirty="0" err="1">
                <a:solidFill>
                  <a:srgbClr val="F5F0E8"/>
                </a:solidFill>
                <a:latin typeface="Calibri"/>
              </a:rPr>
              <a:t>califica</a:t>
            </a:r>
            <a:r>
              <a:rPr sz="1200" b="0" i="0" dirty="0">
                <a:solidFill>
                  <a:srgbClr val="F5F0E8"/>
                </a:solidFill>
                <a:latin typeface="Calibri"/>
              </a:rPr>
              <a:t>."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245352" y="1417320"/>
            <a:ext cx="5394960" cy="3977639"/>
          </a:xfrm>
          <a:prstGeom prst="roundRect">
            <a:avLst>
              <a:gd name="adj" fmla="val 4000"/>
            </a:avLst>
          </a:prstGeom>
          <a:solidFill>
            <a:srgbClr val="1E3A5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6556248" y="1655064"/>
            <a:ext cx="4773168" cy="45720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400" b="1" i="0">
                <a:solidFill>
                  <a:srgbClr val="C9A84C"/>
                </a:solidFill>
                <a:latin typeface="Cambria"/>
              </a:rPr>
              <a:t>BANNER LIFE TERM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65392" y="2167128"/>
            <a:ext cx="4773168" cy="54864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350" b="0" i="1">
                <a:solidFill>
                  <a:srgbClr val="A89880"/>
                </a:solidFill>
                <a:latin typeface="Calibri"/>
              </a:rPr>
              <a:t>Para clientes súper saludables  ·  20 yr term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556248" y="2834640"/>
            <a:ext cx="4773168" cy="603504"/>
          </a:xfrm>
          <a:prstGeom prst="roundRect">
            <a:avLst>
              <a:gd name="adj" fmla="val 12000"/>
            </a:avLst>
          </a:prstGeom>
          <a:noFill/>
          <a:ln w="12700">
            <a:solidFill>
              <a:srgbClr val="A8988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6784848" y="2834640"/>
            <a:ext cx="4407408" cy="603504"/>
          </a:xfrm>
          <a:prstGeom prst="rect">
            <a:avLst/>
          </a:prstGeom>
          <a:noFill/>
        </p:spPr>
        <p:txBody>
          <a:bodyPr wrap="square" lIns="45720" tIns="18288" rIns="45720" bIns="18288" anchor="ctr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400" b="0" i="0">
                <a:solidFill>
                  <a:srgbClr val="F5F0E8"/>
                </a:solidFill>
                <a:latin typeface="Calibri"/>
              </a:rPr>
              <a:t>100%  $350K  —  $124.96/mo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556248" y="3584448"/>
            <a:ext cx="4773168" cy="603504"/>
          </a:xfrm>
          <a:prstGeom prst="roundRect">
            <a:avLst>
              <a:gd name="adj" fmla="val 12000"/>
            </a:avLst>
          </a:prstGeom>
          <a:solidFill>
            <a:srgbClr val="C9A84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6784848" y="3584448"/>
            <a:ext cx="4407408" cy="603504"/>
          </a:xfrm>
          <a:prstGeom prst="rect">
            <a:avLst/>
          </a:prstGeom>
          <a:noFill/>
        </p:spPr>
        <p:txBody>
          <a:bodyPr wrap="square" lIns="45720" tIns="18288" rIns="45720" bIns="18288" anchor="ctr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450" b="1" i="0">
                <a:solidFill>
                  <a:srgbClr val="0D1B2A"/>
                </a:solidFill>
                <a:latin typeface="Calibri"/>
              </a:rPr>
              <a:t>75%  $265K  —  $96.52/mo   ← ELEGIDA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556248" y="4334256"/>
            <a:ext cx="4773168" cy="603504"/>
          </a:xfrm>
          <a:prstGeom prst="roundRect">
            <a:avLst>
              <a:gd name="adj" fmla="val 12000"/>
            </a:avLst>
          </a:prstGeom>
          <a:noFill/>
          <a:ln w="12700">
            <a:solidFill>
              <a:srgbClr val="A8988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6784848" y="4334256"/>
            <a:ext cx="4407408" cy="603504"/>
          </a:xfrm>
          <a:prstGeom prst="rect">
            <a:avLst/>
          </a:prstGeom>
          <a:noFill/>
        </p:spPr>
        <p:txBody>
          <a:bodyPr wrap="square" lIns="45720" tIns="18288" rIns="45720" bIns="18288" anchor="ctr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400" b="0" i="0">
                <a:solidFill>
                  <a:srgbClr val="F5F0E8"/>
                </a:solidFill>
                <a:latin typeface="Calibri"/>
              </a:rPr>
              <a:t>50%  $175K  —  $81.14/mo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48640" y="5623560"/>
            <a:ext cx="11091672" cy="777240"/>
          </a:xfrm>
          <a:prstGeom prst="roundRect">
            <a:avLst>
              <a:gd name="adj" fmla="val 8000"/>
            </a:avLst>
          </a:prstGeom>
          <a:solidFill>
            <a:srgbClr val="16203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822960" y="5888139"/>
            <a:ext cx="10515600" cy="248081"/>
          </a:xfrm>
          <a:prstGeom prst="rect">
            <a:avLst/>
          </a:prstGeom>
          <a:noFill/>
        </p:spPr>
        <p:txBody>
          <a:bodyPr wrap="square" lIns="45720" tIns="18288" rIns="45720" bIns="18288" anchor="ctr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400" b="0" i="1" dirty="0" err="1">
                <a:solidFill>
                  <a:srgbClr val="F5F0E8"/>
                </a:solidFill>
                <a:latin typeface="Calibri"/>
              </a:rPr>
              <a:t>Transición</a:t>
            </a:r>
            <a:r>
              <a:rPr sz="1400" b="0" i="1" dirty="0">
                <a:solidFill>
                  <a:srgbClr val="F5F0E8"/>
                </a:solidFill>
                <a:latin typeface="Calibri"/>
              </a:rPr>
              <a:t> a la </a:t>
            </a:r>
            <a:r>
              <a:rPr sz="1400" b="0" i="1" dirty="0" err="1">
                <a:solidFill>
                  <a:srgbClr val="F5F0E8"/>
                </a:solidFill>
                <a:latin typeface="Calibri"/>
              </a:rPr>
              <a:t>aplicación</a:t>
            </a:r>
            <a:r>
              <a:rPr sz="1400" b="0" i="1" dirty="0">
                <a:solidFill>
                  <a:srgbClr val="F5F0E8"/>
                </a:solidFill>
                <a:latin typeface="Calibri"/>
              </a:rPr>
              <a:t> </a:t>
            </a:r>
            <a:r>
              <a:rPr sz="1400" b="0" i="1" dirty="0" err="1">
                <a:solidFill>
                  <a:srgbClr val="F5F0E8"/>
                </a:solidFill>
                <a:latin typeface="Calibri"/>
              </a:rPr>
              <a:t>enfocándose</a:t>
            </a:r>
            <a:r>
              <a:rPr sz="1400" b="0" i="1" dirty="0">
                <a:solidFill>
                  <a:srgbClr val="F5F0E8"/>
                </a:solidFill>
                <a:latin typeface="Calibri"/>
              </a:rPr>
              <a:t> </a:t>
            </a:r>
            <a:r>
              <a:rPr sz="1400" b="0" i="1" dirty="0" err="1">
                <a:solidFill>
                  <a:srgbClr val="F5F0E8"/>
                </a:solidFill>
                <a:latin typeface="Calibri"/>
              </a:rPr>
              <a:t>en</a:t>
            </a:r>
            <a:r>
              <a:rPr sz="1400" b="0" i="1" dirty="0">
                <a:solidFill>
                  <a:srgbClr val="F5F0E8"/>
                </a:solidFill>
                <a:latin typeface="Calibri"/>
              </a:rPr>
              <a:t> la </a:t>
            </a:r>
            <a:r>
              <a:rPr sz="1400" b="0" i="1" dirty="0" err="1">
                <a:solidFill>
                  <a:srgbClr val="F5F0E8"/>
                </a:solidFill>
                <a:latin typeface="Calibri"/>
              </a:rPr>
              <a:t>importancia</a:t>
            </a:r>
            <a:r>
              <a:rPr sz="1400" b="0" i="1" dirty="0">
                <a:solidFill>
                  <a:srgbClr val="F5F0E8"/>
                </a:solidFill>
                <a:latin typeface="Calibri"/>
              </a:rPr>
              <a:t> de </a:t>
            </a:r>
            <a:r>
              <a:rPr sz="1400" b="0" i="1" dirty="0" err="1">
                <a:solidFill>
                  <a:srgbClr val="F5F0E8"/>
                </a:solidFill>
                <a:latin typeface="Calibri"/>
              </a:rPr>
              <a:t>fijar</a:t>
            </a:r>
            <a:r>
              <a:rPr sz="1400" b="0" i="1" dirty="0">
                <a:solidFill>
                  <a:srgbClr val="F5F0E8"/>
                </a:solidFill>
                <a:latin typeface="Calibri"/>
              </a:rPr>
              <a:t> las </a:t>
            </a:r>
            <a:r>
              <a:rPr sz="1400" b="0" i="1" dirty="0" err="1">
                <a:solidFill>
                  <a:srgbClr val="F5F0E8"/>
                </a:solidFill>
                <a:latin typeface="Calibri"/>
              </a:rPr>
              <a:t>tarifas</a:t>
            </a:r>
            <a:r>
              <a:rPr sz="1400" b="0" i="1" dirty="0">
                <a:solidFill>
                  <a:srgbClr val="F5F0E8"/>
                </a:solidFill>
                <a:latin typeface="Calibri"/>
              </a:rPr>
              <a:t> hoy: </a:t>
            </a:r>
            <a:r>
              <a:rPr sz="1400" b="0" i="1" dirty="0" err="1">
                <a:solidFill>
                  <a:srgbClr val="F5F0E8"/>
                </a:solidFill>
                <a:latin typeface="Calibri"/>
              </a:rPr>
              <a:t>ella</a:t>
            </a:r>
            <a:r>
              <a:rPr sz="1400" b="0" i="1" dirty="0">
                <a:solidFill>
                  <a:srgbClr val="F5F0E8"/>
                </a:solidFill>
                <a:latin typeface="Calibri"/>
              </a:rPr>
              <a:t> </a:t>
            </a:r>
            <a:r>
              <a:rPr sz="1400" b="0" i="1" dirty="0" err="1">
                <a:solidFill>
                  <a:srgbClr val="F5F0E8"/>
                </a:solidFill>
                <a:latin typeface="Calibri"/>
              </a:rPr>
              <a:t>nunca</a:t>
            </a:r>
            <a:r>
              <a:rPr sz="1400" b="0" i="1" dirty="0">
                <a:solidFill>
                  <a:srgbClr val="F5F0E8"/>
                </a:solidFill>
                <a:latin typeface="Calibri"/>
              </a:rPr>
              <a:t> </a:t>
            </a:r>
            <a:r>
              <a:rPr sz="1400" b="0" i="1" dirty="0" err="1">
                <a:solidFill>
                  <a:srgbClr val="F5F0E8"/>
                </a:solidFill>
                <a:latin typeface="Calibri"/>
              </a:rPr>
              <a:t>estará</a:t>
            </a:r>
            <a:r>
              <a:rPr sz="1400" b="0" i="1" dirty="0">
                <a:solidFill>
                  <a:srgbClr val="F5F0E8"/>
                </a:solidFill>
                <a:latin typeface="Calibri"/>
              </a:rPr>
              <a:t> tan </a:t>
            </a:r>
            <a:r>
              <a:rPr sz="1400" b="0" i="1" dirty="0" err="1">
                <a:solidFill>
                  <a:srgbClr val="F5F0E8"/>
                </a:solidFill>
                <a:latin typeface="Calibri"/>
              </a:rPr>
              <a:t>saludable</a:t>
            </a:r>
            <a:r>
              <a:rPr sz="1400" b="0" i="1" dirty="0">
                <a:solidFill>
                  <a:srgbClr val="F5F0E8"/>
                </a:solidFill>
                <a:latin typeface="Calibri"/>
              </a:rPr>
              <a:t> </a:t>
            </a:r>
            <a:r>
              <a:rPr sz="1400" b="0" i="1" dirty="0" err="1">
                <a:solidFill>
                  <a:srgbClr val="F5F0E8"/>
                </a:solidFill>
                <a:latin typeface="Calibri"/>
              </a:rPr>
              <a:t>como</a:t>
            </a:r>
            <a:r>
              <a:rPr sz="1400" b="0" i="1" dirty="0">
                <a:solidFill>
                  <a:srgbClr val="F5F0E8"/>
                </a:solidFill>
                <a:latin typeface="Calibri"/>
              </a:rPr>
              <a:t> lo </a:t>
            </a:r>
            <a:r>
              <a:rPr sz="1400" b="0" i="1" dirty="0" err="1">
                <a:solidFill>
                  <a:srgbClr val="F5F0E8"/>
                </a:solidFill>
                <a:latin typeface="Calibri"/>
              </a:rPr>
              <a:t>está</a:t>
            </a:r>
            <a:r>
              <a:rPr sz="1400" b="0" i="1" dirty="0">
                <a:solidFill>
                  <a:srgbClr val="F5F0E8"/>
                </a:solidFill>
                <a:latin typeface="Calibri"/>
              </a:rPr>
              <a:t> hoy.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D1B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48640" y="320040"/>
            <a:ext cx="5486400" cy="36576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300" b="1" i="0">
                <a:solidFill>
                  <a:srgbClr val="A89880"/>
                </a:solidFill>
                <a:latin typeface="Calibri"/>
              </a:rPr>
              <a:t>MOCK CLIENT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603504"/>
            <a:ext cx="7315200" cy="64008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3600" b="1" i="0">
                <a:solidFill>
                  <a:srgbClr val="C9A84C"/>
                </a:solidFill>
                <a:latin typeface="Cambria"/>
              </a:rPr>
              <a:t>Gloria Balloon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48640" y="1508760"/>
            <a:ext cx="2377440" cy="1371600"/>
          </a:xfrm>
          <a:prstGeom prst="roundRect">
            <a:avLst>
              <a:gd name="adj" fmla="val 8000"/>
            </a:avLst>
          </a:prstGeom>
          <a:solidFill>
            <a:srgbClr val="1E3A5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731520" y="1655063"/>
            <a:ext cx="2011680" cy="32004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100" b="1" i="0">
                <a:solidFill>
                  <a:srgbClr val="C9A84C"/>
                </a:solidFill>
                <a:latin typeface="Calibri"/>
              </a:rPr>
              <a:t>EDAD / DOB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1984248"/>
            <a:ext cx="2011680" cy="804672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300" b="0" i="0">
                <a:solidFill>
                  <a:srgbClr val="F5F0E8"/>
                </a:solidFill>
                <a:latin typeface="Calibri"/>
              </a:rPr>
              <a:t>56  ·  10/25/1969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154680" y="1508760"/>
            <a:ext cx="2377440" cy="1371600"/>
          </a:xfrm>
          <a:prstGeom prst="roundRect">
            <a:avLst>
              <a:gd name="adj" fmla="val 8000"/>
            </a:avLst>
          </a:prstGeom>
          <a:solidFill>
            <a:srgbClr val="1E3A5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3337560" y="1655063"/>
            <a:ext cx="2011680" cy="32004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100" b="1" i="0">
                <a:solidFill>
                  <a:srgbClr val="C9A84C"/>
                </a:solidFill>
                <a:latin typeface="Calibri"/>
              </a:rPr>
              <a:t>SALUD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337560" y="1984248"/>
            <a:ext cx="2011680" cy="804672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300" b="0" i="0">
                <a:solidFill>
                  <a:srgbClr val="F5F0E8"/>
                </a:solidFill>
                <a:latin typeface="Calibri"/>
              </a:rPr>
              <a:t>Diabetes Tipo 2 (1 medicamento), diagnosticada a los 55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48640" y="3044952"/>
            <a:ext cx="2377440" cy="1371600"/>
          </a:xfrm>
          <a:prstGeom prst="roundRect">
            <a:avLst>
              <a:gd name="adj" fmla="val 8000"/>
            </a:avLst>
          </a:prstGeom>
          <a:solidFill>
            <a:srgbClr val="1E3A5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731520" y="3191256"/>
            <a:ext cx="2011680" cy="32004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100" b="1" i="0">
                <a:solidFill>
                  <a:srgbClr val="C9A84C"/>
                </a:solidFill>
                <a:latin typeface="Calibri"/>
              </a:rPr>
              <a:t>DEBE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31520" y="3520440"/>
            <a:ext cx="2011680" cy="804672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300" b="0" i="0">
                <a:solidFill>
                  <a:srgbClr val="F5F0E8"/>
                </a:solidFill>
                <a:latin typeface="Calibri"/>
              </a:rPr>
              <a:t>$200K  ·  20 años restantes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3154680" y="3044952"/>
            <a:ext cx="2377440" cy="1371600"/>
          </a:xfrm>
          <a:prstGeom prst="roundRect">
            <a:avLst>
              <a:gd name="adj" fmla="val 8000"/>
            </a:avLst>
          </a:prstGeom>
          <a:solidFill>
            <a:srgbClr val="1E3A5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3337560" y="3191256"/>
            <a:ext cx="2011680" cy="32004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100" b="1" i="0">
                <a:solidFill>
                  <a:srgbClr val="C9A84C"/>
                </a:solidFill>
                <a:latin typeface="Calibri"/>
              </a:rPr>
              <a:t>EQUITY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337560" y="3520440"/>
            <a:ext cx="2011680" cy="804672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300" b="0" i="0">
                <a:solidFill>
                  <a:srgbClr val="F5F0E8"/>
                </a:solidFill>
                <a:latin typeface="Calibri"/>
              </a:rPr>
              <a:t>$75K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48640" y="4581144"/>
            <a:ext cx="2377440" cy="1371600"/>
          </a:xfrm>
          <a:prstGeom prst="roundRect">
            <a:avLst>
              <a:gd name="adj" fmla="val 8000"/>
            </a:avLst>
          </a:prstGeom>
          <a:solidFill>
            <a:srgbClr val="1E3A5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TextBox 17"/>
          <p:cNvSpPr txBox="1"/>
          <p:nvPr/>
        </p:nvSpPr>
        <p:spPr>
          <a:xfrm>
            <a:off x="731520" y="4727448"/>
            <a:ext cx="2011680" cy="32004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100" b="1" i="0">
                <a:solidFill>
                  <a:srgbClr val="C9A84C"/>
                </a:solidFill>
                <a:latin typeface="Calibri"/>
              </a:rPr>
              <a:t>HIPOTECA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31520" y="5056631"/>
            <a:ext cx="2011680" cy="804672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300" b="0" i="0">
                <a:solidFill>
                  <a:srgbClr val="F5F0E8"/>
                </a:solidFill>
                <a:latin typeface="Calibri"/>
              </a:rPr>
              <a:t>$1,250/mo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3154680" y="4581144"/>
            <a:ext cx="2377440" cy="1371600"/>
          </a:xfrm>
          <a:prstGeom prst="roundRect">
            <a:avLst>
              <a:gd name="adj" fmla="val 8000"/>
            </a:avLst>
          </a:prstGeom>
          <a:solidFill>
            <a:srgbClr val="1E3A5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TextBox 20"/>
          <p:cNvSpPr txBox="1"/>
          <p:nvPr/>
        </p:nvSpPr>
        <p:spPr>
          <a:xfrm>
            <a:off x="3337560" y="4727448"/>
            <a:ext cx="2011680" cy="32004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100" b="1" i="0">
                <a:solidFill>
                  <a:srgbClr val="C9A84C"/>
                </a:solidFill>
                <a:latin typeface="Calibri"/>
              </a:rPr>
              <a:t>INGRESO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3337560" y="5056631"/>
            <a:ext cx="2011680" cy="804672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300" b="0" i="0">
                <a:solidFill>
                  <a:srgbClr val="F5F0E8"/>
                </a:solidFill>
                <a:latin typeface="Calibri"/>
              </a:rPr>
              <a:t>$4,500/mo ($1,000 restantes)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5760720" y="1508760"/>
            <a:ext cx="5897880" cy="4800600"/>
          </a:xfrm>
          <a:prstGeom prst="roundRect">
            <a:avLst>
              <a:gd name="adj" fmla="val 3500"/>
            </a:avLst>
          </a:prstGeom>
          <a:solidFill>
            <a:srgbClr val="16203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4" name="TextBox 23"/>
          <p:cNvSpPr txBox="1"/>
          <p:nvPr/>
        </p:nvSpPr>
        <p:spPr>
          <a:xfrm>
            <a:off x="6053328" y="1709928"/>
            <a:ext cx="5312664" cy="41148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600" b="1" i="0">
                <a:solidFill>
                  <a:srgbClr val="C9A84C"/>
                </a:solidFill>
                <a:latin typeface="Calibri"/>
              </a:rPr>
              <a:t>Valor que obtuve preguntando: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071616" y="2221991"/>
            <a:ext cx="5294376" cy="3800015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marL="201168" indent="-201168" algn="l">
              <a:lnSpc>
                <a:spcPct val="98000"/>
              </a:lnSpc>
              <a:spcBef>
                <a:spcPts val="0"/>
              </a:spcBef>
              <a:spcAft>
                <a:spcPts val="500"/>
              </a:spcAft>
              <a:buClr>
                <a:srgbClr val="C9A84C"/>
              </a:buClr>
              <a:buFont typeface="Arial"/>
              <a:buChar char="•"/>
            </a:pPr>
            <a:r>
              <a:rPr sz="1400" b="0" i="0" dirty="0">
                <a:solidFill>
                  <a:srgbClr val="F5F0E8"/>
                </a:solidFill>
                <a:latin typeface="Calibri"/>
              </a:rPr>
              <a:t>Su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hijo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se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quedará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con la casa.</a:t>
            </a:r>
          </a:p>
          <a:p>
            <a:pPr marL="201168" indent="-201168" algn="l">
              <a:lnSpc>
                <a:spcPct val="98000"/>
              </a:lnSpc>
              <a:spcBef>
                <a:spcPts val="0"/>
              </a:spcBef>
              <a:spcAft>
                <a:spcPts val="500"/>
              </a:spcAft>
              <a:buClr>
                <a:srgbClr val="C9A84C"/>
              </a:buClr>
              <a:buFont typeface="Arial"/>
              <a:buChar char="•"/>
            </a:pPr>
            <a:r>
              <a:rPr sz="1400" b="0" i="0" dirty="0" err="1">
                <a:solidFill>
                  <a:srgbClr val="F5F0E8"/>
                </a:solidFill>
                <a:latin typeface="Calibri"/>
              </a:rPr>
              <a:t>Él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tiene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su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propia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familia y no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vive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con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ella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.</a:t>
            </a:r>
          </a:p>
          <a:p>
            <a:pPr marL="201168" indent="-201168" algn="l">
              <a:lnSpc>
                <a:spcPct val="98000"/>
              </a:lnSpc>
              <a:spcBef>
                <a:spcPts val="0"/>
              </a:spcBef>
              <a:spcAft>
                <a:spcPts val="500"/>
              </a:spcAft>
              <a:buClr>
                <a:srgbClr val="C9A84C"/>
              </a:buClr>
              <a:buFont typeface="Arial"/>
              <a:buChar char="•"/>
            </a:pPr>
            <a:r>
              <a:rPr sz="1400" b="0" i="0" dirty="0">
                <a:solidFill>
                  <a:srgbClr val="F5F0E8"/>
                </a:solidFill>
                <a:latin typeface="Calibri"/>
              </a:rPr>
              <a:t>"Como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él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tiene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su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propia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familia y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su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propia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casa,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probablemente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va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a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rentar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esta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propiedad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o la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vendería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, ¿me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equivoco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?"</a:t>
            </a:r>
          </a:p>
          <a:p>
            <a:pPr marL="201168" indent="-201168" algn="l">
              <a:lnSpc>
                <a:spcPct val="98000"/>
              </a:lnSpc>
              <a:spcBef>
                <a:spcPts val="0"/>
              </a:spcBef>
              <a:spcAft>
                <a:spcPts val="500"/>
              </a:spcAft>
              <a:buClr>
                <a:srgbClr val="C9A84C"/>
              </a:buClr>
              <a:buFont typeface="Arial"/>
              <a:buChar char="•"/>
            </a:pPr>
            <a:r>
              <a:rPr sz="1400" b="0" i="0" dirty="0">
                <a:solidFill>
                  <a:srgbClr val="F5F0E8"/>
                </a:solidFill>
                <a:latin typeface="Calibri"/>
              </a:rPr>
              <a:t>"Su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objetivo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es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asegurarse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de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que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Juan no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tenga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la carga de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esta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casa, Dios no lo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quiera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,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si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usted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ya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no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está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aquí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,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porque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él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tiene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su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propia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familia, ¿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correcto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?"</a:t>
            </a:r>
          </a:p>
          <a:p>
            <a:pPr marL="201168" indent="-201168" algn="l">
              <a:lnSpc>
                <a:spcPct val="98000"/>
              </a:lnSpc>
              <a:spcBef>
                <a:spcPts val="0"/>
              </a:spcBef>
              <a:spcAft>
                <a:spcPts val="500"/>
              </a:spcAft>
              <a:buClr>
                <a:srgbClr val="C9A84C"/>
              </a:buClr>
              <a:buFont typeface="Arial"/>
              <a:buChar char="•"/>
            </a:pPr>
            <a:r>
              <a:rPr sz="1400" b="0" i="0" dirty="0">
                <a:solidFill>
                  <a:srgbClr val="F5F0E8"/>
                </a:solidFill>
                <a:latin typeface="Calibri"/>
              </a:rPr>
              <a:t>"Ya es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suficientemente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difícil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perder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a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una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madre. Su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objetivo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es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asegurarse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de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que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él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no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tenga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que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sacar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dinero de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su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bolsillo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para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esta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casa, ¿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correcto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?"</a:t>
            </a:r>
          </a:p>
          <a:p>
            <a:pPr marL="201168" indent="-201168" algn="l">
              <a:lnSpc>
                <a:spcPct val="98000"/>
              </a:lnSpc>
              <a:spcBef>
                <a:spcPts val="0"/>
              </a:spcBef>
              <a:spcAft>
                <a:spcPts val="500"/>
              </a:spcAft>
              <a:buClr>
                <a:srgbClr val="C9A84C"/>
              </a:buClr>
              <a:buFont typeface="Arial"/>
              <a:buChar char="•"/>
            </a:pPr>
            <a:r>
              <a:rPr sz="1400" b="0" i="0" dirty="0">
                <a:solidFill>
                  <a:srgbClr val="F5F0E8"/>
                </a:solidFill>
                <a:latin typeface="Calibri"/>
              </a:rPr>
              <a:t>"Su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objetivo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es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asegurarse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de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que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: 1)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esto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sea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asequible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para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usted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y 2)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tenga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suficiente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cobertura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para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lograr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ese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objetivo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, ¿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correcto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?"</a:t>
            </a:r>
          </a:p>
          <a:p>
            <a:pPr marL="201168" indent="-201168" algn="l">
              <a:lnSpc>
                <a:spcPct val="98000"/>
              </a:lnSpc>
              <a:spcBef>
                <a:spcPts val="0"/>
              </a:spcBef>
              <a:spcAft>
                <a:spcPts val="500"/>
              </a:spcAft>
              <a:buClr>
                <a:srgbClr val="C9A84C"/>
              </a:buClr>
              <a:buFont typeface="Arial"/>
              <a:buChar char="•"/>
            </a:pPr>
            <a:r>
              <a:rPr sz="1400" b="0" i="0" dirty="0">
                <a:solidFill>
                  <a:srgbClr val="F5F0E8"/>
                </a:solidFill>
                <a:latin typeface="Calibri"/>
              </a:rPr>
              <a:t>"Mi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trabajo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es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ayudarla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a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cumplir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ese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objetivo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. MI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objetivo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es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asegurarme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de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que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usted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pueda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ser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aprobada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para las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cifras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que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le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voy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a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presentar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, para no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prometerle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algo y luego no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cumplirlo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, ¿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está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bien?"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D1B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48640" y="411480"/>
            <a:ext cx="11091672" cy="822960"/>
          </a:xfrm>
          <a:prstGeom prst="rect">
            <a:avLst/>
          </a:prstGeom>
          <a:noFill/>
        </p:spPr>
        <p:txBody>
          <a:bodyPr wrap="square" lIns="45720" tIns="18288" rIns="45720" bIns="18288" anchor="ctr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3600" b="1" i="0">
                <a:solidFill>
                  <a:srgbClr val="C9A84C"/>
                </a:solidFill>
                <a:latin typeface="Cambria"/>
              </a:rPr>
              <a:t>Gloria Balloon — Solución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417320"/>
            <a:ext cx="5486400" cy="3977639"/>
          </a:xfrm>
          <a:prstGeom prst="roundRect">
            <a:avLst>
              <a:gd name="adj" fmla="val 4000"/>
            </a:avLst>
          </a:prstGeom>
          <a:solidFill>
            <a:srgbClr val="16203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841247" y="1618488"/>
            <a:ext cx="4901184" cy="41148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600" b="1" i="0">
                <a:solidFill>
                  <a:srgbClr val="C9A84C"/>
                </a:solidFill>
                <a:latin typeface="Calibri"/>
              </a:rPr>
              <a:t>Lo que me dijo: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59536" y="2130552"/>
            <a:ext cx="4882896" cy="2637645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marL="201168" indent="-201168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C9A84C"/>
              </a:buClr>
              <a:buFont typeface="Arial"/>
              <a:buChar char="•"/>
            </a:pPr>
            <a:r>
              <a:rPr sz="1400" b="0" i="0" dirty="0">
                <a:solidFill>
                  <a:srgbClr val="F5F0E8"/>
                </a:solidFill>
                <a:latin typeface="Calibri"/>
              </a:rPr>
              <a:t>"Me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comentó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que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tiene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varias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pólizas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de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vida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permanente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que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compró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hace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muchos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años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y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que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tiene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muy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buenas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tarifas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."</a:t>
            </a:r>
          </a:p>
          <a:p>
            <a:pPr marL="201168" indent="-201168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C9A84C"/>
              </a:buClr>
              <a:buFont typeface="Arial"/>
              <a:buChar char="•"/>
            </a:pPr>
            <a:r>
              <a:rPr sz="1400" b="0" i="0" dirty="0">
                <a:solidFill>
                  <a:srgbClr val="F5F0E8"/>
                </a:solidFill>
                <a:latin typeface="Calibri"/>
              </a:rPr>
              <a:t>"Y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eso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está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excelente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. Lo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que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estamos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haciendo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hoy es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diferente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. Estamos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hablando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de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proteger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su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activo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más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grande,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que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es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su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casa, no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solamente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gastos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funerarios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o finales."</a:t>
            </a:r>
          </a:p>
          <a:p>
            <a:pPr marL="201168" indent="-201168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C9A84C"/>
              </a:buClr>
              <a:buFont typeface="Arial"/>
              <a:buChar char="•"/>
            </a:pPr>
            <a:r>
              <a:rPr sz="1400" b="0" i="0" dirty="0">
                <a:solidFill>
                  <a:srgbClr val="F5F0E8"/>
                </a:solidFill>
                <a:latin typeface="Calibri"/>
              </a:rPr>
              <a:t>"Si algo le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llegara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a pasar,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esta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póliza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podría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ayudar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a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que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la casa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quede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completamente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pagada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.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Realmente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es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exactamente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lo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que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usted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me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dijo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que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está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buscando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."</a:t>
            </a:r>
          </a:p>
          <a:p>
            <a:pPr marL="201168" indent="-201168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C9A84C"/>
              </a:buClr>
              <a:buFont typeface="Arial"/>
              <a:buChar char="•"/>
            </a:pPr>
            <a:r>
              <a:rPr sz="1400" b="0" i="0" dirty="0">
                <a:solidFill>
                  <a:srgbClr val="F5F0E8"/>
                </a:solidFill>
                <a:latin typeface="Calibri"/>
              </a:rPr>
              <a:t>"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Ahora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,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que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sea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exactamente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lo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que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está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buscando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no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significa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automáticamente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que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la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compañía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la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va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a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aprobar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. Por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eso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tenemos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que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seguir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el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proceso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correcto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y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ver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para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qué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 </a:t>
            </a:r>
            <a:r>
              <a:rPr sz="1400" b="0" i="0" dirty="0" err="1">
                <a:solidFill>
                  <a:srgbClr val="F5F0E8"/>
                </a:solidFill>
                <a:latin typeface="Calibri"/>
              </a:rPr>
              <a:t>califica</a:t>
            </a:r>
            <a:r>
              <a:rPr sz="1400" b="0" i="0" dirty="0">
                <a:solidFill>
                  <a:srgbClr val="F5F0E8"/>
                </a:solidFill>
                <a:latin typeface="Calibri"/>
              </a:rPr>
              <a:t>."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245352" y="1417320"/>
            <a:ext cx="5394960" cy="3977639"/>
          </a:xfrm>
          <a:prstGeom prst="roundRect">
            <a:avLst>
              <a:gd name="adj" fmla="val 4000"/>
            </a:avLst>
          </a:prstGeom>
          <a:solidFill>
            <a:srgbClr val="1E3A5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6556248" y="1655064"/>
            <a:ext cx="4773168" cy="45720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400" b="1" i="0">
                <a:solidFill>
                  <a:srgbClr val="C9A84C"/>
                </a:solidFill>
                <a:latin typeface="Cambria"/>
              </a:rPr>
              <a:t>KCL TERM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65392" y="2167128"/>
            <a:ext cx="4773168" cy="54864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350" b="0" i="1">
                <a:solidFill>
                  <a:srgbClr val="A89880"/>
                </a:solidFill>
                <a:latin typeface="Calibri"/>
              </a:rPr>
              <a:t>Diabetes después de los 45 es una aprobación  ·  15 yr term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556248" y="2834640"/>
            <a:ext cx="4773168" cy="603504"/>
          </a:xfrm>
          <a:prstGeom prst="roundRect">
            <a:avLst>
              <a:gd name="adj" fmla="val 12000"/>
            </a:avLst>
          </a:prstGeom>
          <a:noFill/>
          <a:ln w="12700">
            <a:solidFill>
              <a:srgbClr val="A8988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6784848" y="2834640"/>
            <a:ext cx="4407408" cy="603504"/>
          </a:xfrm>
          <a:prstGeom prst="rect">
            <a:avLst/>
          </a:prstGeom>
          <a:noFill/>
        </p:spPr>
        <p:txBody>
          <a:bodyPr wrap="square" lIns="45720" tIns="18288" rIns="45720" bIns="18288" anchor="ctr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400" b="0" i="0">
                <a:solidFill>
                  <a:srgbClr val="F5F0E8"/>
                </a:solidFill>
                <a:latin typeface="Calibri"/>
              </a:rPr>
              <a:t>100%  $200K  —  $224/mo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556248" y="3584448"/>
            <a:ext cx="4773168" cy="603504"/>
          </a:xfrm>
          <a:prstGeom prst="roundRect">
            <a:avLst>
              <a:gd name="adj" fmla="val 12000"/>
            </a:avLst>
          </a:prstGeom>
          <a:solidFill>
            <a:srgbClr val="C9A84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6784848" y="3584448"/>
            <a:ext cx="4407408" cy="603504"/>
          </a:xfrm>
          <a:prstGeom prst="rect">
            <a:avLst/>
          </a:prstGeom>
          <a:noFill/>
        </p:spPr>
        <p:txBody>
          <a:bodyPr wrap="square" lIns="45720" tIns="18288" rIns="45720" bIns="18288" anchor="ctr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450" b="1" i="0">
                <a:solidFill>
                  <a:srgbClr val="0D1B2A"/>
                </a:solidFill>
                <a:latin typeface="Calibri"/>
              </a:rPr>
              <a:t>75%  $150K  —  $169.88/mo   ← ELEGIDA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556248" y="4334256"/>
            <a:ext cx="4773168" cy="603504"/>
          </a:xfrm>
          <a:prstGeom prst="roundRect">
            <a:avLst>
              <a:gd name="adj" fmla="val 12000"/>
            </a:avLst>
          </a:prstGeom>
          <a:noFill/>
          <a:ln w="12700">
            <a:solidFill>
              <a:srgbClr val="A8988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6784848" y="4334256"/>
            <a:ext cx="4407408" cy="603504"/>
          </a:xfrm>
          <a:prstGeom prst="rect">
            <a:avLst/>
          </a:prstGeom>
          <a:noFill/>
        </p:spPr>
        <p:txBody>
          <a:bodyPr wrap="square" lIns="45720" tIns="18288" rIns="45720" bIns="18288" anchor="ctr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400" b="0" i="0">
                <a:solidFill>
                  <a:srgbClr val="F5F0E8"/>
                </a:solidFill>
                <a:latin typeface="Calibri"/>
              </a:rPr>
              <a:t>50%  $100K  —  $115.05/mo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48640" y="5623560"/>
            <a:ext cx="11091672" cy="777240"/>
          </a:xfrm>
          <a:prstGeom prst="roundRect">
            <a:avLst>
              <a:gd name="adj" fmla="val 8000"/>
            </a:avLst>
          </a:prstGeom>
          <a:solidFill>
            <a:srgbClr val="16203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822960" y="5623560"/>
            <a:ext cx="10515600" cy="777240"/>
          </a:xfrm>
          <a:prstGeom prst="rect">
            <a:avLst/>
          </a:prstGeom>
          <a:noFill/>
        </p:spPr>
        <p:txBody>
          <a:bodyPr wrap="square" lIns="45720" tIns="18288" rIns="45720" bIns="18288" anchor="ctr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250" b="0" i="1">
                <a:solidFill>
                  <a:srgbClr val="F5F0E8"/>
                </a:solidFill>
                <a:latin typeface="Calibri"/>
              </a:rPr>
              <a:t>Transición a la aplicación enfocándose en la importancia de fijar las tarifas hoy: ella nunca estará tan saludable como lo está hoy.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D1B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48640" y="411480"/>
            <a:ext cx="11091672" cy="822960"/>
          </a:xfrm>
          <a:prstGeom prst="rect">
            <a:avLst/>
          </a:prstGeom>
          <a:noFill/>
        </p:spPr>
        <p:txBody>
          <a:bodyPr wrap="square" lIns="45720" tIns="18288" rIns="45720" bIns="18288" anchor="ctr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3600" b="1" i="0">
                <a:solidFill>
                  <a:srgbClr val="C9A84C"/>
                </a:solidFill>
                <a:latin typeface="Cambria"/>
              </a:rPr>
              <a:t>Whole Life vs Final Expense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417320"/>
            <a:ext cx="5486400" cy="4983480"/>
          </a:xfrm>
          <a:prstGeom prst="roundRect">
            <a:avLst>
              <a:gd name="adj" fmla="val 4000"/>
            </a:avLst>
          </a:prstGeom>
          <a:solidFill>
            <a:srgbClr val="1E3A5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Hexagon 4"/>
          <p:cNvSpPr/>
          <p:nvPr/>
        </p:nvSpPr>
        <p:spPr>
          <a:xfrm>
            <a:off x="868680" y="1691640"/>
            <a:ext cx="640080" cy="640080"/>
          </a:xfrm>
          <a:prstGeom prst="hexagon">
            <a:avLst/>
          </a:prstGeom>
          <a:solidFill>
            <a:srgbClr val="C9A84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1645919" y="1709928"/>
            <a:ext cx="4114800" cy="640080"/>
          </a:xfrm>
          <a:prstGeom prst="rect">
            <a:avLst/>
          </a:prstGeom>
          <a:noFill/>
        </p:spPr>
        <p:txBody>
          <a:bodyPr wrap="square" lIns="45720" tIns="18288" rIns="45720" bIns="18288" anchor="ctr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400" b="1" i="0">
                <a:solidFill>
                  <a:srgbClr val="C9A84C"/>
                </a:solidFill>
                <a:latin typeface="Cambria"/>
              </a:rPr>
              <a:t>Whole Life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96112" y="2651760"/>
            <a:ext cx="4791456" cy="361188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marL="201168" indent="-201168" algn="l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C9A84C"/>
              </a:buClr>
              <a:buFont typeface="Arial"/>
              <a:buChar char="•"/>
            </a:pPr>
            <a:r>
              <a:rPr sz="1300" b="0" i="0">
                <a:solidFill>
                  <a:srgbClr val="F5F0E8"/>
                </a:solidFill>
                <a:latin typeface="Calibri"/>
              </a:rPr>
              <a:t>Dependiendo del carrier, hasta $300K en emisión simplificada (Simplified Issue).</a:t>
            </a:r>
          </a:p>
          <a:p>
            <a:pPr marL="201168" indent="-201168" algn="l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C9A84C"/>
              </a:buClr>
              <a:buFont typeface="Arial"/>
              <a:buChar char="•"/>
            </a:pPr>
            <a:r>
              <a:rPr sz="1300" b="0" i="0">
                <a:solidFill>
                  <a:srgbClr val="F5F0E8"/>
                </a:solidFill>
                <a:latin typeface="Calibri"/>
              </a:rPr>
              <a:t>Más fácil de aprobar que Term.</a:t>
            </a:r>
          </a:p>
          <a:p>
            <a:pPr marL="201168" indent="-201168" algn="l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C9A84C"/>
              </a:buClr>
              <a:buFont typeface="Arial"/>
              <a:buChar char="•"/>
            </a:pPr>
            <a:r>
              <a:rPr sz="1300" b="0" i="0">
                <a:solidFill>
                  <a:srgbClr val="F5F0E8"/>
                </a:solidFill>
                <a:latin typeface="Calibri"/>
              </a:rPr>
              <a:t>Más difícil de aprobar que FEX.</a:t>
            </a:r>
          </a:p>
          <a:p>
            <a:pPr marL="201168" indent="-201168" algn="l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C9A84C"/>
              </a:buClr>
              <a:buFont typeface="Arial"/>
              <a:buChar char="•"/>
            </a:pPr>
            <a:r>
              <a:rPr sz="1300" b="0" i="0">
                <a:solidFill>
                  <a:srgbClr val="F5F0E8"/>
                </a:solidFill>
                <a:latin typeface="Calibri"/>
              </a:rPr>
              <a:t>Tarifa fija de por vida (locked-in rate).</a:t>
            </a:r>
          </a:p>
          <a:p>
            <a:pPr marL="201168" indent="-201168" algn="l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C9A84C"/>
              </a:buClr>
              <a:buFont typeface="Arial"/>
              <a:buChar char="•"/>
            </a:pPr>
            <a:r>
              <a:rPr sz="1300" b="0" i="0">
                <a:solidFill>
                  <a:srgbClr val="F5F0E8"/>
                </a:solidFill>
                <a:latin typeface="Calibri"/>
              </a:rPr>
              <a:t>Costosa y nunca expira.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245352" y="1417320"/>
            <a:ext cx="5486400" cy="4983480"/>
          </a:xfrm>
          <a:prstGeom prst="roundRect">
            <a:avLst>
              <a:gd name="adj" fmla="val 4000"/>
            </a:avLst>
          </a:prstGeom>
          <a:solidFill>
            <a:srgbClr val="16203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Heart 8"/>
          <p:cNvSpPr/>
          <p:nvPr/>
        </p:nvSpPr>
        <p:spPr>
          <a:xfrm>
            <a:off x="6565392" y="1691640"/>
            <a:ext cx="640080" cy="640080"/>
          </a:xfrm>
          <a:prstGeom prst="heart">
            <a:avLst/>
          </a:prstGeom>
          <a:solidFill>
            <a:srgbClr val="C039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7342631" y="1709928"/>
            <a:ext cx="4114800" cy="640080"/>
          </a:xfrm>
          <a:prstGeom prst="rect">
            <a:avLst/>
          </a:prstGeom>
          <a:noFill/>
        </p:spPr>
        <p:txBody>
          <a:bodyPr wrap="square" lIns="45720" tIns="18288" rIns="45720" bIns="18288" anchor="ctr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400" b="1" i="0">
                <a:solidFill>
                  <a:srgbClr val="C9A84C"/>
                </a:solidFill>
                <a:latin typeface="Cambria"/>
              </a:rPr>
              <a:t>Final Expense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592824" y="2651760"/>
            <a:ext cx="4791456" cy="361188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marL="201168" indent="-201168" algn="l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C9A84C"/>
              </a:buClr>
              <a:buFont typeface="Arial"/>
              <a:buChar char="•"/>
            </a:pPr>
            <a:r>
              <a:rPr sz="1300" b="0" i="0">
                <a:solidFill>
                  <a:srgbClr val="F5F0E8"/>
                </a:solidFill>
                <a:latin typeface="Calibri"/>
              </a:rPr>
              <a:t>En la mayoría de los casos, la cobertura máxima ofrecida es $25K.</a:t>
            </a:r>
          </a:p>
          <a:p>
            <a:pPr marL="201168" indent="-201168" algn="l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C9A84C"/>
              </a:buClr>
              <a:buFont typeface="Arial"/>
              <a:buChar char="•"/>
            </a:pPr>
            <a:r>
              <a:rPr sz="1300" b="0" i="0">
                <a:solidFill>
                  <a:srgbClr val="F5F0E8"/>
                </a:solidFill>
                <a:latin typeface="Calibri"/>
              </a:rPr>
              <a:t>El más fácil de aprobar.</a:t>
            </a:r>
          </a:p>
          <a:p>
            <a:pPr marL="201168" indent="-201168" algn="l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C9A84C"/>
              </a:buClr>
              <a:buFont typeface="Arial"/>
              <a:buChar char="•"/>
            </a:pPr>
            <a:r>
              <a:rPr sz="1300" b="0" i="0">
                <a:solidFill>
                  <a:srgbClr val="F5F0E8"/>
                </a:solidFill>
                <a:latin typeface="Calibri"/>
              </a:rPr>
              <a:t>Tres niveles: Standard, Modified, G.I.</a:t>
            </a:r>
          </a:p>
          <a:p>
            <a:pPr marL="201168" indent="-201168" algn="l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C9A84C"/>
              </a:buClr>
              <a:buFont typeface="Arial"/>
              <a:buChar char="•"/>
            </a:pPr>
            <a:r>
              <a:rPr sz="1300" b="0" i="0">
                <a:solidFill>
                  <a:srgbClr val="F5F0E8"/>
                </a:solidFill>
                <a:latin typeface="Calibri"/>
              </a:rPr>
              <a:t>Standard: problemas de salud moderados.</a:t>
            </a:r>
          </a:p>
          <a:p>
            <a:pPr marL="201168" indent="-201168" algn="l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C9A84C"/>
              </a:buClr>
              <a:buFont typeface="Arial"/>
              <a:buChar char="•"/>
            </a:pPr>
            <a:r>
              <a:rPr sz="1300" b="0" i="0">
                <a:solidFill>
                  <a:srgbClr val="F5F0E8"/>
                </a:solidFill>
                <a:latin typeface="Calibri"/>
              </a:rPr>
              <a:t>Modified: algunos problemas de salud serios.</a:t>
            </a:r>
          </a:p>
          <a:p>
            <a:pPr marL="201168" indent="-201168" algn="l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C9A84C"/>
              </a:buClr>
              <a:buFont typeface="Arial"/>
              <a:buChar char="•"/>
            </a:pPr>
            <a:r>
              <a:rPr sz="1300" b="0" i="0">
                <a:solidFill>
                  <a:srgbClr val="F5F0E8"/>
                </a:solidFill>
                <a:latin typeface="Calibri"/>
              </a:rPr>
              <a:t>G.I.: nadie es rechazado (ej. cáncer, VIH, SIDA).</a:t>
            </a:r>
          </a:p>
          <a:p>
            <a:pPr marL="201168" indent="-201168" algn="l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C9A84C"/>
              </a:buClr>
              <a:buFont typeface="Arial"/>
              <a:buChar char="•"/>
            </a:pPr>
            <a:r>
              <a:rPr sz="1300" b="0" i="0">
                <a:solidFill>
                  <a:srgbClr val="F5F0E8"/>
                </a:solidFill>
                <a:latin typeface="Calibri"/>
              </a:rPr>
              <a:t>G.I.: período de espera de 2 años para cobertura completa (prima +10%).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2480</Words>
  <Application>Microsoft Macintosh PowerPoint</Application>
  <PresentationFormat>Widescreen</PresentationFormat>
  <Paragraphs>244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Arial</vt:lpstr>
      <vt:lpstr>Calibri</vt:lpstr>
      <vt:lpstr>Cambria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Carlos W Salaverria</cp:lastModifiedBy>
  <cp:revision>2</cp:revision>
  <dcterms:created xsi:type="dcterms:W3CDTF">2013-01-27T09:14:16Z</dcterms:created>
  <dcterms:modified xsi:type="dcterms:W3CDTF">2026-06-22T11:23:43Z</dcterms:modified>
  <cp:category/>
</cp:coreProperties>
</file>