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snapToObjects="1">
      <p:cViewPr varScale="1">
        <p:scale>
          <a:sx n="121" d="100"/>
          <a:sy n="121" d="100"/>
        </p:scale>
        <p:origin x="74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esProps" Target="presProps.xml"/><Relationship Id="rId10" Type="http://schemas.openxmlformats.org/officeDocument/2006/relationships/viewProps" Target="viewProps.xml"/><Relationship Id="rId11" Type="http://schemas.openxmlformats.org/officeDocument/2006/relationships/theme" Target="theme/theme1.xml"/><Relationship Id="rId1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6/22/26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6/22/26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6/22/26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6/22/26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D1B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914400" y="640080"/>
            <a:ext cx="10360152" cy="365760"/>
          </a:xfrm>
          <a:prstGeom prst="rect">
            <a:avLst/>
          </a:prstGeom>
          <a:noFill/>
        </p:spPr>
        <p:txBody>
          <a:bodyPr wrap="square" lIns="45720" tIns="18288" rIns="45720" bIns="18288" anchor="ctr">
            <a:spAutoFit/>
          </a:bodyPr>
          <a:lstStyle/>
          <a:p>
            <a:pPr algn="ctr">
              <a:lnSpc>
                <a:spcPct val="100000"/>
              </a:lnSpc>
              <a:spcBef>
                <a:spcPts val="0"/>
              </a:spcBef>
              <a:spcAft>
                <a:spcPts val="0"/>
              </a:spcAft>
            </a:pPr>
            <a:r>
              <a:rPr sz="1300" b="1" i="0">
                <a:solidFill>
                  <a:srgbClr val="A89880"/>
                </a:solidFill>
                <a:latin typeface="Calibri"/>
              </a:rPr>
              <a:t>C A M A S A R   I N S U R A N C E</a:t>
            </a:r>
          </a:p>
        </p:txBody>
      </p:sp>
      <p:sp>
        <p:nvSpPr>
          <p:cNvPr id="4" name="TextBox 3"/>
          <p:cNvSpPr txBox="1"/>
          <p:nvPr/>
        </p:nvSpPr>
        <p:spPr>
          <a:xfrm>
            <a:off x="914400" y="2057400"/>
            <a:ext cx="10360152" cy="1371600"/>
          </a:xfrm>
          <a:prstGeom prst="rect">
            <a:avLst/>
          </a:prstGeom>
          <a:noFill/>
        </p:spPr>
        <p:txBody>
          <a:bodyPr wrap="square" lIns="45720" tIns="18288" rIns="45720" bIns="18288" anchor="ctr">
            <a:spAutoFit/>
          </a:bodyPr>
          <a:lstStyle/>
          <a:p>
            <a:pPr algn="ctr">
              <a:lnSpc>
                <a:spcPct val="100000"/>
              </a:lnSpc>
              <a:spcBef>
                <a:spcPts val="0"/>
              </a:spcBef>
              <a:spcAft>
                <a:spcPts val="0"/>
              </a:spcAft>
            </a:pPr>
            <a:r>
              <a:rPr sz="5000" b="1" i="0">
                <a:solidFill>
                  <a:srgbClr val="C9A84C"/>
                </a:solidFill>
                <a:latin typeface="Cambria"/>
              </a:rPr>
              <a:t>Tonality Training</a:t>
            </a:r>
          </a:p>
        </p:txBody>
      </p:sp>
      <p:sp>
        <p:nvSpPr>
          <p:cNvPr id="5" name="TextBox 4"/>
          <p:cNvSpPr txBox="1"/>
          <p:nvPr/>
        </p:nvSpPr>
        <p:spPr>
          <a:xfrm>
            <a:off x="914400" y="3429000"/>
            <a:ext cx="10360152" cy="548640"/>
          </a:xfrm>
          <a:prstGeom prst="rect">
            <a:avLst/>
          </a:prstGeom>
          <a:noFill/>
        </p:spPr>
        <p:txBody>
          <a:bodyPr wrap="square" lIns="45720" tIns="18288" rIns="45720" bIns="18288" anchor="ctr">
            <a:spAutoFit/>
          </a:bodyPr>
          <a:lstStyle/>
          <a:p>
            <a:pPr algn="ctr">
              <a:lnSpc>
                <a:spcPct val="100000"/>
              </a:lnSpc>
              <a:spcBef>
                <a:spcPts val="0"/>
              </a:spcBef>
              <a:spcAft>
                <a:spcPts val="0"/>
              </a:spcAft>
            </a:pPr>
            <a:r>
              <a:rPr sz="2200" b="0" i="1">
                <a:solidFill>
                  <a:srgbClr val="F5F0E8"/>
                </a:solidFill>
                <a:latin typeface="Calibri"/>
              </a:rPr>
              <a:t>Do you control the flow of the call?</a:t>
            </a:r>
          </a:p>
        </p:txBody>
      </p:sp>
      <p:sp>
        <p:nvSpPr>
          <p:cNvPr id="6" name="Rectangle 5"/>
          <p:cNvSpPr/>
          <p:nvPr/>
        </p:nvSpPr>
        <p:spPr>
          <a:xfrm>
            <a:off x="4632807" y="4297680"/>
            <a:ext cx="2926080" cy="25603"/>
          </a:xfrm>
          <a:prstGeom prst="rect">
            <a:avLst/>
          </a:prstGeom>
          <a:solidFill>
            <a:srgbClr val="C9A8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975104" y="4663440"/>
            <a:ext cx="8229600" cy="1097280"/>
          </a:xfrm>
          <a:prstGeom prst="rect">
            <a:avLst/>
          </a:prstGeom>
          <a:noFill/>
        </p:spPr>
        <p:txBody>
          <a:bodyPr wrap="square" lIns="45720" tIns="18288" rIns="45720" bIns="18288" anchor="t">
            <a:spAutoFit/>
          </a:bodyPr>
          <a:lstStyle/>
          <a:p>
            <a:pPr algn="ctr">
              <a:lnSpc>
                <a:spcPct val="115000"/>
              </a:lnSpc>
              <a:spcBef>
                <a:spcPts val="0"/>
              </a:spcBef>
              <a:spcAft>
                <a:spcPts val="0"/>
              </a:spcAft>
            </a:pPr>
            <a:r>
              <a:rPr sz="1600" b="0" i="1">
                <a:solidFill>
                  <a:srgbClr val="A89880"/>
                </a:solidFill>
                <a:latin typeface="Calibri"/>
              </a:rPr>
              <a:t>The perfect Salesman says nothing and only ask questions, because there's nothing to disagree with……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D1B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48640" y="411480"/>
            <a:ext cx="11091672" cy="822960"/>
          </a:xfrm>
          <a:prstGeom prst="rect">
            <a:avLst/>
          </a:prstGeom>
          <a:noFill/>
        </p:spPr>
        <p:txBody>
          <a:bodyPr wrap="square" lIns="45720" tIns="18288" rIns="45720" bIns="18288" anchor="ctr">
            <a:spAutoFit/>
          </a:bodyPr>
          <a:lstStyle/>
          <a:p>
            <a:pPr algn="l">
              <a:lnSpc>
                <a:spcPct val="100000"/>
              </a:lnSpc>
              <a:spcBef>
                <a:spcPts val="0"/>
              </a:spcBef>
              <a:spcAft>
                <a:spcPts val="0"/>
              </a:spcAft>
            </a:pPr>
            <a:r>
              <a:rPr sz="3600" b="1" i="0">
                <a:solidFill>
                  <a:srgbClr val="C9A84C"/>
                </a:solidFill>
                <a:latin typeface="Cambria"/>
              </a:rPr>
              <a:t>4 Main Types of Tonality</a:t>
            </a:r>
          </a:p>
        </p:txBody>
      </p:sp>
      <p:sp>
        <p:nvSpPr>
          <p:cNvPr id="4" name="Rounded Rectangle 3"/>
          <p:cNvSpPr/>
          <p:nvPr/>
        </p:nvSpPr>
        <p:spPr>
          <a:xfrm>
            <a:off x="548640" y="1554480"/>
            <a:ext cx="2601468" cy="2880360"/>
          </a:xfrm>
          <a:prstGeom prst="roundRect">
            <a:avLst>
              <a:gd name="adj" fmla="val 6000"/>
            </a:avLst>
          </a:prstGeom>
          <a:solidFill>
            <a:srgbClr val="1620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804672" y="1847088"/>
            <a:ext cx="2144268" cy="82296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4600" b="1" i="0">
                <a:solidFill>
                  <a:srgbClr val="E8A33C"/>
                </a:solidFill>
                <a:latin typeface="Cambria"/>
              </a:rPr>
              <a:t>01</a:t>
            </a:r>
          </a:p>
        </p:txBody>
      </p:sp>
      <p:sp>
        <p:nvSpPr>
          <p:cNvPr id="6" name="TextBox 5"/>
          <p:cNvSpPr txBox="1"/>
          <p:nvPr/>
        </p:nvSpPr>
        <p:spPr>
          <a:xfrm>
            <a:off x="822959" y="2788920"/>
            <a:ext cx="2098548" cy="54864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2100" b="1" i="0">
                <a:solidFill>
                  <a:srgbClr val="E8A33C"/>
                </a:solidFill>
                <a:latin typeface="Calibri"/>
              </a:rPr>
              <a:t>Enthusiastic</a:t>
            </a:r>
          </a:p>
        </p:txBody>
      </p:sp>
      <p:sp>
        <p:nvSpPr>
          <p:cNvPr id="7" name="TextBox 6"/>
          <p:cNvSpPr txBox="1"/>
          <p:nvPr/>
        </p:nvSpPr>
        <p:spPr>
          <a:xfrm>
            <a:off x="822959" y="3337560"/>
            <a:ext cx="2098548" cy="91440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400" b="0" i="0">
                <a:solidFill>
                  <a:srgbClr val="F5F0E8"/>
                </a:solidFill>
                <a:latin typeface="Calibri"/>
              </a:rPr>
              <a:t>Breaks the ice</a:t>
            </a:r>
          </a:p>
        </p:txBody>
      </p:sp>
      <p:sp>
        <p:nvSpPr>
          <p:cNvPr id="8" name="Rounded Rectangle 7"/>
          <p:cNvSpPr/>
          <p:nvPr/>
        </p:nvSpPr>
        <p:spPr>
          <a:xfrm>
            <a:off x="3378708" y="1554480"/>
            <a:ext cx="2601468" cy="2880360"/>
          </a:xfrm>
          <a:prstGeom prst="roundRect">
            <a:avLst>
              <a:gd name="adj" fmla="val 6000"/>
            </a:avLst>
          </a:prstGeom>
          <a:solidFill>
            <a:srgbClr val="1620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3634740" y="1847088"/>
            <a:ext cx="2144268" cy="82296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4600" b="1" i="0">
                <a:solidFill>
                  <a:srgbClr val="46A6C2"/>
                </a:solidFill>
                <a:latin typeface="Cambria"/>
              </a:rPr>
              <a:t>02</a:t>
            </a:r>
          </a:p>
        </p:txBody>
      </p:sp>
      <p:sp>
        <p:nvSpPr>
          <p:cNvPr id="10" name="TextBox 9"/>
          <p:cNvSpPr txBox="1"/>
          <p:nvPr/>
        </p:nvSpPr>
        <p:spPr>
          <a:xfrm>
            <a:off x="3653028" y="2788920"/>
            <a:ext cx="2098548" cy="54864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2100" b="1" i="0">
                <a:solidFill>
                  <a:srgbClr val="46A6C2"/>
                </a:solidFill>
                <a:latin typeface="Calibri"/>
              </a:rPr>
              <a:t>Curious</a:t>
            </a:r>
          </a:p>
        </p:txBody>
      </p:sp>
      <p:sp>
        <p:nvSpPr>
          <p:cNvPr id="11" name="TextBox 10"/>
          <p:cNvSpPr txBox="1"/>
          <p:nvPr/>
        </p:nvSpPr>
        <p:spPr>
          <a:xfrm>
            <a:off x="3653028" y="3337560"/>
            <a:ext cx="2098548" cy="91440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400" b="0" i="0">
                <a:solidFill>
                  <a:srgbClr val="F5F0E8"/>
                </a:solidFill>
                <a:latin typeface="Calibri"/>
              </a:rPr>
              <a:t>Makes them rethink</a:t>
            </a:r>
          </a:p>
        </p:txBody>
      </p:sp>
      <p:sp>
        <p:nvSpPr>
          <p:cNvPr id="12" name="Rounded Rectangle 11"/>
          <p:cNvSpPr/>
          <p:nvPr/>
        </p:nvSpPr>
        <p:spPr>
          <a:xfrm>
            <a:off x="6208776" y="1554480"/>
            <a:ext cx="2601468" cy="2880360"/>
          </a:xfrm>
          <a:prstGeom prst="roundRect">
            <a:avLst>
              <a:gd name="adj" fmla="val 6000"/>
            </a:avLst>
          </a:prstGeom>
          <a:solidFill>
            <a:srgbClr val="1620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6464808" y="1847088"/>
            <a:ext cx="2144268" cy="82296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4600" b="1" i="0">
                <a:solidFill>
                  <a:srgbClr val="D87C7C"/>
                </a:solidFill>
                <a:latin typeface="Cambria"/>
              </a:rPr>
              <a:t>03</a:t>
            </a:r>
          </a:p>
        </p:txBody>
      </p:sp>
      <p:sp>
        <p:nvSpPr>
          <p:cNvPr id="14" name="TextBox 13"/>
          <p:cNvSpPr txBox="1"/>
          <p:nvPr/>
        </p:nvSpPr>
        <p:spPr>
          <a:xfrm>
            <a:off x="6483096" y="2788920"/>
            <a:ext cx="2098548" cy="54864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2100" b="1" i="0">
                <a:solidFill>
                  <a:srgbClr val="D87C7C"/>
                </a:solidFill>
                <a:latin typeface="Calibri"/>
              </a:rPr>
              <a:t>Concerned</a:t>
            </a:r>
          </a:p>
        </p:txBody>
      </p:sp>
      <p:sp>
        <p:nvSpPr>
          <p:cNvPr id="15" name="TextBox 14"/>
          <p:cNvSpPr txBox="1"/>
          <p:nvPr/>
        </p:nvSpPr>
        <p:spPr>
          <a:xfrm>
            <a:off x="6483096" y="3337560"/>
            <a:ext cx="2098548" cy="91440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400" b="0" i="0">
                <a:solidFill>
                  <a:srgbClr val="F5F0E8"/>
                </a:solidFill>
                <a:latin typeface="Calibri"/>
              </a:rPr>
              <a:t>Surfaces the real problem</a:t>
            </a:r>
          </a:p>
        </p:txBody>
      </p:sp>
      <p:sp>
        <p:nvSpPr>
          <p:cNvPr id="16" name="Rounded Rectangle 15"/>
          <p:cNvSpPr/>
          <p:nvPr/>
        </p:nvSpPr>
        <p:spPr>
          <a:xfrm>
            <a:off x="9038844" y="1554480"/>
            <a:ext cx="2601468" cy="2880360"/>
          </a:xfrm>
          <a:prstGeom prst="roundRect">
            <a:avLst>
              <a:gd name="adj" fmla="val 6000"/>
            </a:avLst>
          </a:prstGeom>
          <a:solidFill>
            <a:srgbClr val="1620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9294876" y="1847088"/>
            <a:ext cx="2144268" cy="82296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4600" b="1" i="0">
                <a:solidFill>
                  <a:srgbClr val="7E8CCB"/>
                </a:solidFill>
                <a:latin typeface="Cambria"/>
              </a:rPr>
              <a:t>04</a:t>
            </a:r>
          </a:p>
        </p:txBody>
      </p:sp>
      <p:sp>
        <p:nvSpPr>
          <p:cNvPr id="18" name="TextBox 17"/>
          <p:cNvSpPr txBox="1"/>
          <p:nvPr/>
        </p:nvSpPr>
        <p:spPr>
          <a:xfrm>
            <a:off x="9313164" y="2788920"/>
            <a:ext cx="2098548" cy="54864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2100" b="1" i="0">
                <a:solidFill>
                  <a:srgbClr val="7E8CCB"/>
                </a:solidFill>
                <a:latin typeface="Calibri"/>
              </a:rPr>
              <a:t>Assertive</a:t>
            </a:r>
          </a:p>
        </p:txBody>
      </p:sp>
      <p:sp>
        <p:nvSpPr>
          <p:cNvPr id="19" name="TextBox 18"/>
          <p:cNvSpPr txBox="1"/>
          <p:nvPr/>
        </p:nvSpPr>
        <p:spPr>
          <a:xfrm>
            <a:off x="9313164" y="3337560"/>
            <a:ext cx="2098548" cy="91440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400" b="0" i="0">
                <a:solidFill>
                  <a:srgbClr val="F5F0E8"/>
                </a:solidFill>
                <a:latin typeface="Calibri"/>
              </a:rPr>
              <a:t>Takes the lead</a:t>
            </a:r>
          </a:p>
        </p:txBody>
      </p:sp>
      <p:sp>
        <p:nvSpPr>
          <p:cNvPr id="20" name="Rounded Rectangle 19"/>
          <p:cNvSpPr/>
          <p:nvPr/>
        </p:nvSpPr>
        <p:spPr>
          <a:xfrm>
            <a:off x="548640" y="4754880"/>
            <a:ext cx="11091672" cy="1417320"/>
          </a:xfrm>
          <a:prstGeom prst="roundRect">
            <a:avLst>
              <a:gd name="adj" fmla="val 5000"/>
            </a:avLst>
          </a:prstGeom>
          <a:solidFill>
            <a:srgbClr val="1E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868680" y="4956048"/>
            <a:ext cx="10515600" cy="36576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600" b="1" i="0">
                <a:solidFill>
                  <a:srgbClr val="C9A84C"/>
                </a:solidFill>
                <a:latin typeface="Calibri"/>
              </a:rPr>
              <a:t>What we will go over:</a:t>
            </a:r>
          </a:p>
        </p:txBody>
      </p:sp>
      <p:sp>
        <p:nvSpPr>
          <p:cNvPr id="22" name="TextBox 21"/>
          <p:cNvSpPr txBox="1"/>
          <p:nvPr/>
        </p:nvSpPr>
        <p:spPr>
          <a:xfrm>
            <a:off x="868680" y="5468112"/>
            <a:ext cx="3429000" cy="548640"/>
          </a:xfrm>
          <a:prstGeom prst="rect">
            <a:avLst/>
          </a:prstGeom>
          <a:noFill/>
        </p:spPr>
        <p:txBody>
          <a:bodyPr wrap="square" lIns="45720" tIns="18288" rIns="45720" bIns="18288" anchor="ctr">
            <a:spAutoFit/>
          </a:bodyPr>
          <a:lstStyle/>
          <a:p>
            <a:pPr marL="201168" indent="-201168" algn="l">
              <a:lnSpc>
                <a:spcPct val="100000"/>
              </a:lnSpc>
              <a:spcBef>
                <a:spcPts val="0"/>
              </a:spcBef>
              <a:spcAft>
                <a:spcPts val="0"/>
              </a:spcAft>
              <a:buClr>
                <a:srgbClr val="C9A84C"/>
              </a:buClr>
              <a:buFont typeface="Arial"/>
              <a:buChar char="•"/>
            </a:pPr>
            <a:r>
              <a:rPr sz="1450" b="0" i="0">
                <a:solidFill>
                  <a:srgbClr val="F5F0E8"/>
                </a:solidFill>
                <a:latin typeface="Calibri"/>
              </a:rPr>
              <a:t>What each tone means</a:t>
            </a:r>
          </a:p>
        </p:txBody>
      </p:sp>
      <p:sp>
        <p:nvSpPr>
          <p:cNvPr id="23" name="TextBox 22"/>
          <p:cNvSpPr txBox="1"/>
          <p:nvPr/>
        </p:nvSpPr>
        <p:spPr>
          <a:xfrm>
            <a:off x="4480560" y="5468112"/>
            <a:ext cx="3429000" cy="548640"/>
          </a:xfrm>
          <a:prstGeom prst="rect">
            <a:avLst/>
          </a:prstGeom>
          <a:noFill/>
        </p:spPr>
        <p:txBody>
          <a:bodyPr wrap="square" lIns="45720" tIns="18288" rIns="45720" bIns="18288" anchor="ctr">
            <a:spAutoFit/>
          </a:bodyPr>
          <a:lstStyle/>
          <a:p>
            <a:pPr marL="201168" indent="-201168" algn="l">
              <a:lnSpc>
                <a:spcPct val="100000"/>
              </a:lnSpc>
              <a:spcBef>
                <a:spcPts val="0"/>
              </a:spcBef>
              <a:spcAft>
                <a:spcPts val="0"/>
              </a:spcAft>
              <a:buClr>
                <a:srgbClr val="C9A84C"/>
              </a:buClr>
              <a:buFont typeface="Arial"/>
              <a:buChar char="•"/>
            </a:pPr>
            <a:r>
              <a:rPr sz="1450" b="0" i="0">
                <a:solidFill>
                  <a:srgbClr val="F5F0E8"/>
                </a:solidFill>
                <a:latin typeface="Calibri"/>
              </a:rPr>
              <a:t>When to use each tone</a:t>
            </a:r>
          </a:p>
        </p:txBody>
      </p:sp>
      <p:sp>
        <p:nvSpPr>
          <p:cNvPr id="24" name="TextBox 23"/>
          <p:cNvSpPr txBox="1"/>
          <p:nvPr/>
        </p:nvSpPr>
        <p:spPr>
          <a:xfrm>
            <a:off x="8092440" y="5468112"/>
            <a:ext cx="3429000" cy="548640"/>
          </a:xfrm>
          <a:prstGeom prst="rect">
            <a:avLst/>
          </a:prstGeom>
          <a:noFill/>
        </p:spPr>
        <p:txBody>
          <a:bodyPr wrap="square" lIns="45720" tIns="18288" rIns="45720" bIns="18288" anchor="ctr">
            <a:spAutoFit/>
          </a:bodyPr>
          <a:lstStyle/>
          <a:p>
            <a:pPr marL="201168" indent="-201168" algn="l">
              <a:lnSpc>
                <a:spcPct val="100000"/>
              </a:lnSpc>
              <a:spcBef>
                <a:spcPts val="0"/>
              </a:spcBef>
              <a:spcAft>
                <a:spcPts val="0"/>
              </a:spcAft>
              <a:buClr>
                <a:srgbClr val="C9A84C"/>
              </a:buClr>
              <a:buFont typeface="Arial"/>
              <a:buChar char="•"/>
            </a:pPr>
            <a:r>
              <a:rPr sz="1450" b="0" i="0">
                <a:solidFill>
                  <a:srgbClr val="F5F0E8"/>
                </a:solidFill>
                <a:latin typeface="Calibri"/>
              </a:rPr>
              <a:t>Why you choose each tone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D1B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ounded Rectangle 2"/>
          <p:cNvSpPr/>
          <p:nvPr/>
        </p:nvSpPr>
        <p:spPr>
          <a:xfrm>
            <a:off x="548640" y="420624"/>
            <a:ext cx="731520" cy="731520"/>
          </a:xfrm>
          <a:prstGeom prst="roundRect">
            <a:avLst>
              <a:gd name="adj" fmla="val 22000"/>
            </a:avLst>
          </a:prstGeom>
          <a:solidFill>
            <a:srgbClr val="E8A3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411480"/>
            <a:ext cx="731520" cy="731520"/>
          </a:xfrm>
          <a:prstGeom prst="rect">
            <a:avLst/>
          </a:prstGeom>
          <a:noFill/>
        </p:spPr>
        <p:txBody>
          <a:bodyPr wrap="square" lIns="0" tIns="18288" rIns="0" bIns="18288" anchor="ctr">
            <a:spAutoFit/>
          </a:bodyPr>
          <a:lstStyle/>
          <a:p>
            <a:pPr algn="ctr">
              <a:lnSpc>
                <a:spcPct val="100000"/>
              </a:lnSpc>
              <a:spcBef>
                <a:spcPts val="0"/>
              </a:spcBef>
              <a:spcAft>
                <a:spcPts val="0"/>
              </a:spcAft>
            </a:pPr>
            <a:r>
              <a:rPr sz="2800" b="1" i="0">
                <a:solidFill>
                  <a:srgbClr val="FFFFFF"/>
                </a:solidFill>
                <a:latin typeface="Cambria"/>
              </a:rPr>
              <a:t>01</a:t>
            </a:r>
          </a:p>
        </p:txBody>
      </p:sp>
      <p:sp>
        <p:nvSpPr>
          <p:cNvPr id="5" name="TextBox 4"/>
          <p:cNvSpPr txBox="1"/>
          <p:nvPr/>
        </p:nvSpPr>
        <p:spPr>
          <a:xfrm>
            <a:off x="1481328" y="420624"/>
            <a:ext cx="10058400" cy="731520"/>
          </a:xfrm>
          <a:prstGeom prst="rect">
            <a:avLst/>
          </a:prstGeom>
          <a:noFill/>
        </p:spPr>
        <p:txBody>
          <a:bodyPr wrap="square" lIns="45720" tIns="18288" rIns="45720" bIns="18288" anchor="ctr">
            <a:spAutoFit/>
          </a:bodyPr>
          <a:lstStyle/>
          <a:p>
            <a:pPr algn="l">
              <a:lnSpc>
                <a:spcPct val="100000"/>
              </a:lnSpc>
              <a:spcBef>
                <a:spcPts val="0"/>
              </a:spcBef>
              <a:spcAft>
                <a:spcPts val="0"/>
              </a:spcAft>
            </a:pPr>
            <a:r>
              <a:rPr sz="3400" b="1" i="0">
                <a:solidFill>
                  <a:srgbClr val="E8A33C"/>
                </a:solidFill>
                <a:latin typeface="Cambria"/>
              </a:rPr>
              <a:t>Enthusiastic</a:t>
            </a:r>
            <a:r>
              <a:rPr sz="3400" b="1" i="0">
                <a:solidFill>
                  <a:srgbClr val="C9A84C"/>
                </a:solidFill>
                <a:latin typeface="Cambria"/>
              </a:rPr>
              <a:t> Tone</a:t>
            </a:r>
          </a:p>
        </p:txBody>
      </p:sp>
      <p:sp>
        <p:nvSpPr>
          <p:cNvPr id="6" name="Rounded Rectangle 5"/>
          <p:cNvSpPr/>
          <p:nvPr/>
        </p:nvSpPr>
        <p:spPr>
          <a:xfrm>
            <a:off x="548640" y="1508760"/>
            <a:ext cx="5394960" cy="4297680"/>
          </a:xfrm>
          <a:prstGeom prst="roundRect">
            <a:avLst>
              <a:gd name="adj" fmla="val 4000"/>
            </a:avLst>
          </a:prstGeom>
          <a:solidFill>
            <a:srgbClr val="1620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841247" y="1728216"/>
            <a:ext cx="4846320" cy="36576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600" b="1" i="0">
                <a:solidFill>
                  <a:srgbClr val="F5F0E8"/>
                </a:solidFill>
                <a:latin typeface="Calibri"/>
              </a:rPr>
              <a:t>How it sounds:</a:t>
            </a:r>
          </a:p>
        </p:txBody>
      </p:sp>
      <p:sp>
        <p:nvSpPr>
          <p:cNvPr id="8" name="TextBox 7"/>
          <p:cNvSpPr txBox="1"/>
          <p:nvPr/>
        </p:nvSpPr>
        <p:spPr>
          <a:xfrm>
            <a:off x="859536" y="2258568"/>
            <a:ext cx="4809744" cy="3383280"/>
          </a:xfrm>
          <a:prstGeom prst="rect">
            <a:avLst/>
          </a:prstGeom>
          <a:noFill/>
        </p:spPr>
        <p:txBody>
          <a:bodyPr wrap="square" lIns="45720" tIns="18288" rIns="45720" bIns="18288" anchor="t">
            <a:spAutoFit/>
          </a:bodyPr>
          <a:lstStyle/>
          <a:p>
            <a:pPr marL="201168" indent="-201168" algn="l">
              <a:lnSpc>
                <a:spcPct val="103000"/>
              </a:lnSpc>
              <a:spcBef>
                <a:spcPts val="0"/>
              </a:spcBef>
              <a:spcAft>
                <a:spcPts val="1000"/>
              </a:spcAft>
              <a:buClr>
                <a:srgbClr val="C9A84C"/>
              </a:buClr>
              <a:buFont typeface="Arial"/>
              <a:buChar char="•"/>
            </a:pPr>
            <a:r>
              <a:rPr sz="1450" b="0" i="0">
                <a:solidFill>
                  <a:srgbClr val="F5F0E8"/>
                </a:solidFill>
                <a:latin typeface="Calibri"/>
              </a:rPr>
              <a:t>Up beat</a:t>
            </a:r>
          </a:p>
          <a:p>
            <a:pPr marL="201168" indent="-201168" algn="l">
              <a:lnSpc>
                <a:spcPct val="103000"/>
              </a:lnSpc>
              <a:spcBef>
                <a:spcPts val="0"/>
              </a:spcBef>
              <a:spcAft>
                <a:spcPts val="1000"/>
              </a:spcAft>
              <a:buClr>
                <a:srgbClr val="C9A84C"/>
              </a:buClr>
              <a:buFont typeface="Arial"/>
              <a:buChar char="•"/>
            </a:pPr>
            <a:r>
              <a:rPr sz="1450" b="0" i="0">
                <a:solidFill>
                  <a:srgbClr val="F5F0E8"/>
                </a:solidFill>
                <a:latin typeface="Calibri"/>
              </a:rPr>
              <a:t>As if You’re seeing A friend for the first time in a while</a:t>
            </a:r>
          </a:p>
        </p:txBody>
      </p:sp>
      <p:sp>
        <p:nvSpPr>
          <p:cNvPr id="9" name="Rounded Rectangle 8"/>
          <p:cNvSpPr/>
          <p:nvPr/>
        </p:nvSpPr>
        <p:spPr>
          <a:xfrm>
            <a:off x="6245352" y="1508760"/>
            <a:ext cx="5394960" cy="4297680"/>
          </a:xfrm>
          <a:prstGeom prst="roundRect">
            <a:avLst>
              <a:gd name="adj" fmla="val 4000"/>
            </a:avLst>
          </a:prstGeom>
          <a:solidFill>
            <a:srgbClr val="1E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537960" y="1728216"/>
            <a:ext cx="4846320" cy="36576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600" b="1" i="0">
                <a:solidFill>
                  <a:srgbClr val="E8A33C"/>
                </a:solidFill>
                <a:latin typeface="Calibri"/>
              </a:rPr>
              <a:t>WHY?</a:t>
            </a:r>
          </a:p>
        </p:txBody>
      </p:sp>
      <p:sp>
        <p:nvSpPr>
          <p:cNvPr id="11" name="TextBox 10"/>
          <p:cNvSpPr txBox="1"/>
          <p:nvPr/>
        </p:nvSpPr>
        <p:spPr>
          <a:xfrm>
            <a:off x="6556248" y="2258568"/>
            <a:ext cx="4809744" cy="3383280"/>
          </a:xfrm>
          <a:prstGeom prst="rect">
            <a:avLst/>
          </a:prstGeom>
          <a:noFill/>
        </p:spPr>
        <p:txBody>
          <a:bodyPr wrap="square" lIns="45720" tIns="18288" rIns="45720" bIns="18288" anchor="t">
            <a:spAutoFit/>
          </a:bodyPr>
          <a:lstStyle/>
          <a:p>
            <a:pPr marL="201168" indent="-201168" algn="l">
              <a:lnSpc>
                <a:spcPct val="103000"/>
              </a:lnSpc>
              <a:spcBef>
                <a:spcPts val="0"/>
              </a:spcBef>
              <a:spcAft>
                <a:spcPts val="1000"/>
              </a:spcAft>
              <a:buClr>
                <a:srgbClr val="C9A84C"/>
              </a:buClr>
              <a:buFont typeface="Arial"/>
              <a:buChar char="•"/>
            </a:pPr>
            <a:r>
              <a:rPr sz="1400" b="0" i="0">
                <a:solidFill>
                  <a:srgbClr val="F5F0E8"/>
                </a:solidFill>
                <a:latin typeface="Calibri"/>
              </a:rPr>
              <a:t>It breaks Tension, and it creates a place for familiarity</a:t>
            </a:r>
          </a:p>
          <a:p>
            <a:pPr marL="201168" indent="-201168" algn="l">
              <a:lnSpc>
                <a:spcPct val="103000"/>
              </a:lnSpc>
              <a:spcBef>
                <a:spcPts val="0"/>
              </a:spcBef>
              <a:spcAft>
                <a:spcPts val="1000"/>
              </a:spcAft>
              <a:buClr>
                <a:srgbClr val="C9A84C"/>
              </a:buClr>
              <a:buFont typeface="Arial"/>
              <a:buChar char="•"/>
            </a:pPr>
            <a:r>
              <a:rPr sz="1400" b="0" i="0">
                <a:solidFill>
                  <a:srgbClr val="F5F0E8"/>
                </a:solidFill>
                <a:latin typeface="Calibri"/>
              </a:rPr>
              <a:t>It shows that you have personality and not just someone reading from a script.</a:t>
            </a:r>
          </a:p>
        </p:txBody>
      </p:sp>
      <p:sp>
        <p:nvSpPr>
          <p:cNvPr id="12" name="TextBox 11"/>
          <p:cNvSpPr txBox="1"/>
          <p:nvPr/>
        </p:nvSpPr>
        <p:spPr>
          <a:xfrm>
            <a:off x="8686800" y="6419088"/>
            <a:ext cx="3017520" cy="320040"/>
          </a:xfrm>
          <a:prstGeom prst="rect">
            <a:avLst/>
          </a:prstGeom>
          <a:noFill/>
        </p:spPr>
        <p:txBody>
          <a:bodyPr wrap="square" lIns="45720" tIns="18288" rIns="45720" bIns="18288" anchor="t">
            <a:spAutoFit/>
          </a:bodyPr>
          <a:lstStyle/>
          <a:p>
            <a:pPr algn="r">
              <a:lnSpc>
                <a:spcPct val="100000"/>
              </a:lnSpc>
              <a:spcBef>
                <a:spcPts val="0"/>
              </a:spcBef>
              <a:spcAft>
                <a:spcPts val="0"/>
              </a:spcAft>
            </a:pPr>
            <a:r>
              <a:rPr sz="1000" b="0" i="1">
                <a:solidFill>
                  <a:srgbClr val="A89880"/>
                </a:solidFill>
                <a:latin typeface="Calibri"/>
              </a:rPr>
              <a:t>Confidential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D1B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ounded Rectangle 2"/>
          <p:cNvSpPr/>
          <p:nvPr/>
        </p:nvSpPr>
        <p:spPr>
          <a:xfrm>
            <a:off x="548640" y="420624"/>
            <a:ext cx="731520" cy="731520"/>
          </a:xfrm>
          <a:prstGeom prst="roundRect">
            <a:avLst>
              <a:gd name="adj" fmla="val 22000"/>
            </a:avLst>
          </a:prstGeom>
          <a:solidFill>
            <a:srgbClr val="46A6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411480"/>
            <a:ext cx="731520" cy="731520"/>
          </a:xfrm>
          <a:prstGeom prst="rect">
            <a:avLst/>
          </a:prstGeom>
          <a:noFill/>
        </p:spPr>
        <p:txBody>
          <a:bodyPr wrap="square" lIns="0" tIns="18288" rIns="0" bIns="18288" anchor="ctr">
            <a:spAutoFit/>
          </a:bodyPr>
          <a:lstStyle/>
          <a:p>
            <a:pPr algn="ctr">
              <a:lnSpc>
                <a:spcPct val="100000"/>
              </a:lnSpc>
              <a:spcBef>
                <a:spcPts val="0"/>
              </a:spcBef>
              <a:spcAft>
                <a:spcPts val="0"/>
              </a:spcAft>
            </a:pPr>
            <a:r>
              <a:rPr sz="2800" b="1" i="0">
                <a:solidFill>
                  <a:srgbClr val="FFFFFF"/>
                </a:solidFill>
                <a:latin typeface="Cambria"/>
              </a:rPr>
              <a:t>02</a:t>
            </a:r>
          </a:p>
        </p:txBody>
      </p:sp>
      <p:sp>
        <p:nvSpPr>
          <p:cNvPr id="5" name="TextBox 4"/>
          <p:cNvSpPr txBox="1"/>
          <p:nvPr/>
        </p:nvSpPr>
        <p:spPr>
          <a:xfrm>
            <a:off x="1481328" y="420624"/>
            <a:ext cx="10058400" cy="731520"/>
          </a:xfrm>
          <a:prstGeom prst="rect">
            <a:avLst/>
          </a:prstGeom>
          <a:noFill/>
        </p:spPr>
        <p:txBody>
          <a:bodyPr wrap="square" lIns="45720" tIns="18288" rIns="45720" bIns="18288" anchor="ctr">
            <a:spAutoFit/>
          </a:bodyPr>
          <a:lstStyle/>
          <a:p>
            <a:pPr algn="l">
              <a:lnSpc>
                <a:spcPct val="100000"/>
              </a:lnSpc>
              <a:spcBef>
                <a:spcPts val="0"/>
              </a:spcBef>
              <a:spcAft>
                <a:spcPts val="0"/>
              </a:spcAft>
            </a:pPr>
            <a:r>
              <a:rPr sz="3400" b="1" i="0">
                <a:solidFill>
                  <a:srgbClr val="46A6C2"/>
                </a:solidFill>
                <a:latin typeface="Cambria"/>
              </a:rPr>
              <a:t>Curious</a:t>
            </a:r>
            <a:r>
              <a:rPr sz="3400" b="1" i="0">
                <a:solidFill>
                  <a:srgbClr val="C9A84C"/>
                </a:solidFill>
                <a:latin typeface="Cambria"/>
              </a:rPr>
              <a:t> Tone</a:t>
            </a:r>
          </a:p>
        </p:txBody>
      </p:sp>
      <p:sp>
        <p:nvSpPr>
          <p:cNvPr id="6" name="Rounded Rectangle 5"/>
          <p:cNvSpPr/>
          <p:nvPr/>
        </p:nvSpPr>
        <p:spPr>
          <a:xfrm>
            <a:off x="548640" y="1508760"/>
            <a:ext cx="5394960" cy="4297680"/>
          </a:xfrm>
          <a:prstGeom prst="roundRect">
            <a:avLst>
              <a:gd name="adj" fmla="val 4000"/>
            </a:avLst>
          </a:prstGeom>
          <a:solidFill>
            <a:srgbClr val="1620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841247" y="1728216"/>
            <a:ext cx="4846320" cy="36576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600" b="1" i="0">
                <a:solidFill>
                  <a:srgbClr val="F5F0E8"/>
                </a:solidFill>
                <a:latin typeface="Calibri"/>
              </a:rPr>
              <a:t>How it sounds:</a:t>
            </a:r>
          </a:p>
        </p:txBody>
      </p:sp>
      <p:sp>
        <p:nvSpPr>
          <p:cNvPr id="8" name="TextBox 7"/>
          <p:cNvSpPr txBox="1"/>
          <p:nvPr/>
        </p:nvSpPr>
        <p:spPr>
          <a:xfrm>
            <a:off x="859536" y="2258568"/>
            <a:ext cx="4809744" cy="3383280"/>
          </a:xfrm>
          <a:prstGeom prst="rect">
            <a:avLst/>
          </a:prstGeom>
          <a:noFill/>
        </p:spPr>
        <p:txBody>
          <a:bodyPr wrap="square" lIns="45720" tIns="18288" rIns="45720" bIns="18288" anchor="t">
            <a:spAutoFit/>
          </a:bodyPr>
          <a:lstStyle/>
          <a:p>
            <a:pPr marL="201168" indent="-201168" algn="l">
              <a:lnSpc>
                <a:spcPct val="103000"/>
              </a:lnSpc>
              <a:spcBef>
                <a:spcPts val="0"/>
              </a:spcBef>
              <a:spcAft>
                <a:spcPts val="1000"/>
              </a:spcAft>
              <a:buClr>
                <a:srgbClr val="C9A84C"/>
              </a:buClr>
              <a:buFont typeface="Arial"/>
              <a:buChar char="•"/>
            </a:pPr>
            <a:r>
              <a:rPr sz="1450" b="0" i="0">
                <a:solidFill>
                  <a:srgbClr val="F5F0E8"/>
                </a:solidFill>
                <a:latin typeface="Calibri"/>
              </a:rPr>
              <a:t>Almost acts as if you’re confused on why your on are the phone with them</a:t>
            </a:r>
          </a:p>
          <a:p>
            <a:pPr marL="201168" indent="-201168" algn="l">
              <a:lnSpc>
                <a:spcPct val="103000"/>
              </a:lnSpc>
              <a:spcBef>
                <a:spcPts val="0"/>
              </a:spcBef>
              <a:spcAft>
                <a:spcPts val="1000"/>
              </a:spcAft>
              <a:buClr>
                <a:srgbClr val="C9A84C"/>
              </a:buClr>
              <a:buFont typeface="Arial"/>
              <a:buChar char="•"/>
            </a:pPr>
            <a:r>
              <a:rPr sz="1450" b="0" i="0">
                <a:solidFill>
                  <a:srgbClr val="F5F0E8"/>
                </a:solidFill>
                <a:latin typeface="Calibri"/>
              </a:rPr>
              <a:t>Slower pace - take your time - they’ll match your pace</a:t>
            </a:r>
          </a:p>
        </p:txBody>
      </p:sp>
      <p:sp>
        <p:nvSpPr>
          <p:cNvPr id="9" name="Rounded Rectangle 8"/>
          <p:cNvSpPr/>
          <p:nvPr/>
        </p:nvSpPr>
        <p:spPr>
          <a:xfrm>
            <a:off x="6245352" y="1508760"/>
            <a:ext cx="5394960" cy="4297680"/>
          </a:xfrm>
          <a:prstGeom prst="roundRect">
            <a:avLst>
              <a:gd name="adj" fmla="val 4000"/>
            </a:avLst>
          </a:prstGeom>
          <a:solidFill>
            <a:srgbClr val="1E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537960" y="1728216"/>
            <a:ext cx="4846320" cy="36576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600" b="1" i="0">
                <a:solidFill>
                  <a:srgbClr val="46A6C2"/>
                </a:solidFill>
                <a:latin typeface="Calibri"/>
              </a:rPr>
              <a:t>WHY?</a:t>
            </a:r>
          </a:p>
        </p:txBody>
      </p:sp>
      <p:sp>
        <p:nvSpPr>
          <p:cNvPr id="11" name="TextBox 10"/>
          <p:cNvSpPr txBox="1"/>
          <p:nvPr/>
        </p:nvSpPr>
        <p:spPr>
          <a:xfrm>
            <a:off x="6556248" y="2258568"/>
            <a:ext cx="4809744" cy="3383280"/>
          </a:xfrm>
          <a:prstGeom prst="rect">
            <a:avLst/>
          </a:prstGeom>
          <a:noFill/>
        </p:spPr>
        <p:txBody>
          <a:bodyPr wrap="square" lIns="45720" tIns="18288" rIns="45720" bIns="18288" anchor="t">
            <a:spAutoFit/>
          </a:bodyPr>
          <a:lstStyle/>
          <a:p>
            <a:pPr marL="201168" indent="-201168" algn="l">
              <a:lnSpc>
                <a:spcPct val="103000"/>
              </a:lnSpc>
              <a:spcBef>
                <a:spcPts val="0"/>
              </a:spcBef>
              <a:spcAft>
                <a:spcPts val="1000"/>
              </a:spcAft>
              <a:buClr>
                <a:srgbClr val="C9A84C"/>
              </a:buClr>
              <a:buFont typeface="Arial"/>
              <a:buChar char="•"/>
            </a:pPr>
            <a:r>
              <a:rPr sz="1400" b="0" i="0">
                <a:solidFill>
                  <a:srgbClr val="F5F0E8"/>
                </a:solidFill>
                <a:latin typeface="Calibri"/>
              </a:rPr>
              <a:t>A confused tone forces a second guess of initial reaction on their end</a:t>
            </a:r>
          </a:p>
          <a:p>
            <a:pPr marL="201168" indent="-201168" algn="l">
              <a:lnSpc>
                <a:spcPct val="103000"/>
              </a:lnSpc>
              <a:spcBef>
                <a:spcPts val="0"/>
              </a:spcBef>
              <a:spcAft>
                <a:spcPts val="1000"/>
              </a:spcAft>
              <a:buClr>
                <a:srgbClr val="C9A84C"/>
              </a:buClr>
              <a:buFont typeface="Arial"/>
              <a:buChar char="•"/>
            </a:pPr>
            <a:r>
              <a:rPr sz="1400" b="0" i="0">
                <a:solidFill>
                  <a:srgbClr val="F5F0E8"/>
                </a:solidFill>
                <a:latin typeface="Calibri"/>
              </a:rPr>
              <a:t>If someone calls you to sell what’s your first reach? Hang up</a:t>
            </a:r>
          </a:p>
          <a:p>
            <a:pPr marL="201168" indent="-201168" algn="l">
              <a:lnSpc>
                <a:spcPct val="103000"/>
              </a:lnSpc>
              <a:spcBef>
                <a:spcPts val="0"/>
              </a:spcBef>
              <a:spcAft>
                <a:spcPts val="1000"/>
              </a:spcAft>
              <a:buClr>
                <a:srgbClr val="C9A84C"/>
              </a:buClr>
              <a:buFont typeface="Arial"/>
              <a:buChar char="•"/>
            </a:pPr>
            <a:r>
              <a:rPr sz="1400" b="0" i="0">
                <a:solidFill>
                  <a:srgbClr val="F5F0E8"/>
                </a:solidFill>
                <a:latin typeface="Calibri"/>
              </a:rPr>
              <a:t>Delays the initial reaction - forces them to actually think about what you’re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D1B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ounded Rectangle 2"/>
          <p:cNvSpPr/>
          <p:nvPr/>
        </p:nvSpPr>
        <p:spPr>
          <a:xfrm>
            <a:off x="548640" y="420624"/>
            <a:ext cx="731520" cy="731520"/>
          </a:xfrm>
          <a:prstGeom prst="roundRect">
            <a:avLst>
              <a:gd name="adj" fmla="val 22000"/>
            </a:avLst>
          </a:prstGeom>
          <a:solidFill>
            <a:srgbClr val="D87C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411480"/>
            <a:ext cx="731520" cy="731520"/>
          </a:xfrm>
          <a:prstGeom prst="rect">
            <a:avLst/>
          </a:prstGeom>
          <a:noFill/>
        </p:spPr>
        <p:txBody>
          <a:bodyPr wrap="square" lIns="0" tIns="18288" rIns="0" bIns="18288" anchor="ctr">
            <a:spAutoFit/>
          </a:bodyPr>
          <a:lstStyle/>
          <a:p>
            <a:pPr algn="ctr">
              <a:lnSpc>
                <a:spcPct val="100000"/>
              </a:lnSpc>
              <a:spcBef>
                <a:spcPts val="0"/>
              </a:spcBef>
              <a:spcAft>
                <a:spcPts val="0"/>
              </a:spcAft>
            </a:pPr>
            <a:r>
              <a:rPr sz="2800" b="1" i="0">
                <a:solidFill>
                  <a:srgbClr val="FFFFFF"/>
                </a:solidFill>
                <a:latin typeface="Cambria"/>
              </a:rPr>
              <a:t>03</a:t>
            </a:r>
          </a:p>
        </p:txBody>
      </p:sp>
      <p:sp>
        <p:nvSpPr>
          <p:cNvPr id="5" name="TextBox 4"/>
          <p:cNvSpPr txBox="1"/>
          <p:nvPr/>
        </p:nvSpPr>
        <p:spPr>
          <a:xfrm>
            <a:off x="1481328" y="420624"/>
            <a:ext cx="10058400" cy="731520"/>
          </a:xfrm>
          <a:prstGeom prst="rect">
            <a:avLst/>
          </a:prstGeom>
          <a:noFill/>
        </p:spPr>
        <p:txBody>
          <a:bodyPr wrap="square" lIns="45720" tIns="18288" rIns="45720" bIns="18288" anchor="ctr">
            <a:spAutoFit/>
          </a:bodyPr>
          <a:lstStyle/>
          <a:p>
            <a:pPr algn="l">
              <a:lnSpc>
                <a:spcPct val="100000"/>
              </a:lnSpc>
              <a:spcBef>
                <a:spcPts val="0"/>
              </a:spcBef>
              <a:spcAft>
                <a:spcPts val="0"/>
              </a:spcAft>
            </a:pPr>
            <a:r>
              <a:rPr sz="3400" b="1" i="0">
                <a:solidFill>
                  <a:srgbClr val="D87C7C"/>
                </a:solidFill>
                <a:latin typeface="Cambria"/>
              </a:rPr>
              <a:t>Concerned</a:t>
            </a:r>
            <a:r>
              <a:rPr sz="3400" b="1" i="0">
                <a:solidFill>
                  <a:srgbClr val="C9A84C"/>
                </a:solidFill>
                <a:latin typeface="Cambria"/>
              </a:rPr>
              <a:t> Tone</a:t>
            </a:r>
            <a:r>
              <a:rPr sz="2200" b="1" i="1">
                <a:solidFill>
                  <a:srgbClr val="C9A84C"/>
                </a:solidFill>
                <a:latin typeface="Cambria"/>
              </a:rPr>
              <a:t>  —  KEY</a:t>
            </a:r>
          </a:p>
        </p:txBody>
      </p:sp>
      <p:sp>
        <p:nvSpPr>
          <p:cNvPr id="6" name="Rounded Rectangle 5"/>
          <p:cNvSpPr/>
          <p:nvPr/>
        </p:nvSpPr>
        <p:spPr>
          <a:xfrm>
            <a:off x="548640" y="1508760"/>
            <a:ext cx="5394960" cy="3108960"/>
          </a:xfrm>
          <a:prstGeom prst="roundRect">
            <a:avLst>
              <a:gd name="adj" fmla="val 4000"/>
            </a:avLst>
          </a:prstGeom>
          <a:solidFill>
            <a:srgbClr val="1620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841247" y="1728216"/>
            <a:ext cx="4846320" cy="36576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600" b="1" i="0">
                <a:solidFill>
                  <a:srgbClr val="F5F0E8"/>
                </a:solidFill>
                <a:latin typeface="Calibri"/>
              </a:rPr>
              <a:t>How it sounds:</a:t>
            </a:r>
          </a:p>
        </p:txBody>
      </p:sp>
      <p:sp>
        <p:nvSpPr>
          <p:cNvPr id="8" name="TextBox 7"/>
          <p:cNvSpPr txBox="1"/>
          <p:nvPr/>
        </p:nvSpPr>
        <p:spPr>
          <a:xfrm>
            <a:off x="859536" y="2258568"/>
            <a:ext cx="4809744" cy="2194560"/>
          </a:xfrm>
          <a:prstGeom prst="rect">
            <a:avLst/>
          </a:prstGeom>
          <a:noFill/>
        </p:spPr>
        <p:txBody>
          <a:bodyPr wrap="square" lIns="45720" tIns="18288" rIns="45720" bIns="18288" anchor="t">
            <a:spAutoFit/>
          </a:bodyPr>
          <a:lstStyle/>
          <a:p>
            <a:pPr marL="201168" indent="-201168" algn="l">
              <a:lnSpc>
                <a:spcPct val="103000"/>
              </a:lnSpc>
              <a:spcBef>
                <a:spcPts val="0"/>
              </a:spcBef>
              <a:spcAft>
                <a:spcPts val="1000"/>
              </a:spcAft>
              <a:buClr>
                <a:srgbClr val="C9A84C"/>
              </a:buClr>
              <a:buFont typeface="Arial"/>
              <a:buChar char="•"/>
            </a:pPr>
            <a:r>
              <a:rPr sz="1450" b="0" i="0">
                <a:solidFill>
                  <a:srgbClr val="F5F0E8"/>
                </a:solidFill>
                <a:latin typeface="Calibri"/>
              </a:rPr>
              <a:t>When a friend or family member shares a sad story with you, how do you speak back to them? Do the same with the client.</a:t>
            </a:r>
          </a:p>
          <a:p>
            <a:pPr marL="201168" indent="-201168" algn="l">
              <a:lnSpc>
                <a:spcPct val="103000"/>
              </a:lnSpc>
              <a:spcBef>
                <a:spcPts val="0"/>
              </a:spcBef>
              <a:spcAft>
                <a:spcPts val="1000"/>
              </a:spcAft>
              <a:buClr>
                <a:srgbClr val="C9A84C"/>
              </a:buClr>
              <a:buFont typeface="Arial"/>
              <a:buChar char="•"/>
            </a:pPr>
            <a:r>
              <a:rPr sz="1450" b="0" i="0">
                <a:solidFill>
                  <a:srgbClr val="F5F0E8"/>
                </a:solidFill>
                <a:latin typeface="Calibri"/>
              </a:rPr>
              <a:t>Slower pace - use this to paint a mental image</a:t>
            </a:r>
          </a:p>
        </p:txBody>
      </p:sp>
      <p:sp>
        <p:nvSpPr>
          <p:cNvPr id="9" name="Rounded Rectangle 8"/>
          <p:cNvSpPr/>
          <p:nvPr/>
        </p:nvSpPr>
        <p:spPr>
          <a:xfrm>
            <a:off x="6245352" y="1508760"/>
            <a:ext cx="5394960" cy="3108960"/>
          </a:xfrm>
          <a:prstGeom prst="roundRect">
            <a:avLst>
              <a:gd name="adj" fmla="val 4000"/>
            </a:avLst>
          </a:prstGeom>
          <a:solidFill>
            <a:srgbClr val="1E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537960" y="1728216"/>
            <a:ext cx="4846320" cy="36576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600" b="1" i="0">
                <a:solidFill>
                  <a:srgbClr val="D87C7C"/>
                </a:solidFill>
                <a:latin typeface="Calibri"/>
              </a:rPr>
              <a:t>WHY?</a:t>
            </a:r>
          </a:p>
        </p:txBody>
      </p:sp>
      <p:sp>
        <p:nvSpPr>
          <p:cNvPr id="11" name="TextBox 10"/>
          <p:cNvSpPr txBox="1"/>
          <p:nvPr/>
        </p:nvSpPr>
        <p:spPr>
          <a:xfrm>
            <a:off x="6556248" y="2258568"/>
            <a:ext cx="4809744" cy="2194560"/>
          </a:xfrm>
          <a:prstGeom prst="rect">
            <a:avLst/>
          </a:prstGeom>
          <a:noFill/>
        </p:spPr>
        <p:txBody>
          <a:bodyPr wrap="square" lIns="45720" tIns="18288" rIns="45720" bIns="18288" anchor="t">
            <a:spAutoFit/>
          </a:bodyPr>
          <a:lstStyle/>
          <a:p>
            <a:pPr marL="201168" indent="-201168" algn="l">
              <a:lnSpc>
                <a:spcPct val="103000"/>
              </a:lnSpc>
              <a:spcBef>
                <a:spcPts val="0"/>
              </a:spcBef>
              <a:spcAft>
                <a:spcPts val="1000"/>
              </a:spcAft>
              <a:buClr>
                <a:srgbClr val="C9A84C"/>
              </a:buClr>
              <a:buFont typeface="Arial"/>
              <a:buChar char="•"/>
            </a:pPr>
            <a:r>
              <a:rPr sz="1400" b="0" i="0">
                <a:solidFill>
                  <a:srgbClr val="F5F0E8"/>
                </a:solidFill>
                <a:latin typeface="Calibri"/>
              </a:rPr>
              <a:t>Clients need the coverage, more than we need the commission. Allow your questions to get them to break down the real problems.</a:t>
            </a:r>
          </a:p>
          <a:p>
            <a:pPr marL="201168" indent="-201168" algn="l">
              <a:lnSpc>
                <a:spcPct val="103000"/>
              </a:lnSpc>
              <a:spcBef>
                <a:spcPts val="0"/>
              </a:spcBef>
              <a:spcAft>
                <a:spcPts val="1000"/>
              </a:spcAft>
              <a:buClr>
                <a:srgbClr val="C9A84C"/>
              </a:buClr>
              <a:buFont typeface="Arial"/>
              <a:buChar char="•"/>
            </a:pPr>
            <a:r>
              <a:rPr sz="1400" b="0" i="0">
                <a:solidFill>
                  <a:srgbClr val="F5F0E8"/>
                </a:solidFill>
                <a:latin typeface="Calibri"/>
              </a:rPr>
              <a:t>Clients won't open up the real reason they need the coverage if you don't use this tone</a:t>
            </a:r>
          </a:p>
        </p:txBody>
      </p:sp>
      <p:sp>
        <p:nvSpPr>
          <p:cNvPr id="12" name="Rounded Rectangle 11"/>
          <p:cNvSpPr/>
          <p:nvPr/>
        </p:nvSpPr>
        <p:spPr>
          <a:xfrm>
            <a:off x="548640" y="4846320"/>
            <a:ext cx="11091672" cy="1508760"/>
          </a:xfrm>
          <a:prstGeom prst="roundRect">
            <a:avLst>
              <a:gd name="adj" fmla="val 5000"/>
            </a:avLst>
          </a:prstGeom>
          <a:solidFill>
            <a:srgbClr val="1620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68680" y="5029200"/>
            <a:ext cx="10424160" cy="36576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300" b="1" i="0">
                <a:solidFill>
                  <a:srgbClr val="D87C7C"/>
                </a:solidFill>
                <a:latin typeface="Calibri"/>
              </a:rPr>
              <a:t>EXAMPLE:</a:t>
            </a:r>
          </a:p>
        </p:txBody>
      </p:sp>
      <p:sp>
        <p:nvSpPr>
          <p:cNvPr id="14" name="TextBox 13"/>
          <p:cNvSpPr txBox="1"/>
          <p:nvPr/>
        </p:nvSpPr>
        <p:spPr>
          <a:xfrm>
            <a:off x="886968" y="5413248"/>
            <a:ext cx="10332720" cy="914400"/>
          </a:xfrm>
          <a:prstGeom prst="rect">
            <a:avLst/>
          </a:prstGeom>
          <a:noFill/>
        </p:spPr>
        <p:txBody>
          <a:bodyPr wrap="square" lIns="45720" tIns="18288" rIns="45720" bIns="18288" anchor="t">
            <a:spAutoFit/>
          </a:bodyPr>
          <a:lstStyle/>
          <a:p>
            <a:pPr algn="l">
              <a:lnSpc>
                <a:spcPct val="105000"/>
              </a:lnSpc>
              <a:spcBef>
                <a:spcPts val="0"/>
              </a:spcBef>
              <a:spcAft>
                <a:spcPts val="0"/>
              </a:spcAft>
            </a:pPr>
            <a:r>
              <a:rPr sz="1550" b="0" i="1">
                <a:solidFill>
                  <a:srgbClr val="F5F0E8"/>
                </a:solidFill>
                <a:latin typeface="Calibri"/>
              </a:rPr>
              <a:t>“With your son Paulie his own home and family, it probably would be pretty difficult for him to take over the home if something were to happen to you tomorrow… correct?”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D1B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ounded Rectangle 2"/>
          <p:cNvSpPr/>
          <p:nvPr/>
        </p:nvSpPr>
        <p:spPr>
          <a:xfrm>
            <a:off x="548640" y="420624"/>
            <a:ext cx="731520" cy="731520"/>
          </a:xfrm>
          <a:prstGeom prst="roundRect">
            <a:avLst>
              <a:gd name="adj" fmla="val 22000"/>
            </a:avLst>
          </a:prstGeom>
          <a:solidFill>
            <a:srgbClr val="7E8CC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411480"/>
            <a:ext cx="731520" cy="731520"/>
          </a:xfrm>
          <a:prstGeom prst="rect">
            <a:avLst/>
          </a:prstGeom>
          <a:noFill/>
        </p:spPr>
        <p:txBody>
          <a:bodyPr wrap="square" lIns="0" tIns="18288" rIns="0" bIns="18288" anchor="ctr">
            <a:spAutoFit/>
          </a:bodyPr>
          <a:lstStyle/>
          <a:p>
            <a:pPr algn="ctr">
              <a:lnSpc>
                <a:spcPct val="100000"/>
              </a:lnSpc>
              <a:spcBef>
                <a:spcPts val="0"/>
              </a:spcBef>
              <a:spcAft>
                <a:spcPts val="0"/>
              </a:spcAft>
            </a:pPr>
            <a:r>
              <a:rPr sz="2800" b="1" i="0">
                <a:solidFill>
                  <a:srgbClr val="FFFFFF"/>
                </a:solidFill>
                <a:latin typeface="Cambria"/>
              </a:rPr>
              <a:t>04</a:t>
            </a:r>
          </a:p>
        </p:txBody>
      </p:sp>
      <p:sp>
        <p:nvSpPr>
          <p:cNvPr id="5" name="TextBox 4"/>
          <p:cNvSpPr txBox="1"/>
          <p:nvPr/>
        </p:nvSpPr>
        <p:spPr>
          <a:xfrm>
            <a:off x="1481328" y="420624"/>
            <a:ext cx="10058400" cy="731520"/>
          </a:xfrm>
          <a:prstGeom prst="rect">
            <a:avLst/>
          </a:prstGeom>
          <a:noFill/>
        </p:spPr>
        <p:txBody>
          <a:bodyPr wrap="square" lIns="45720" tIns="18288" rIns="45720" bIns="18288" anchor="ctr">
            <a:spAutoFit/>
          </a:bodyPr>
          <a:lstStyle/>
          <a:p>
            <a:pPr algn="l">
              <a:lnSpc>
                <a:spcPct val="100000"/>
              </a:lnSpc>
              <a:spcBef>
                <a:spcPts val="0"/>
              </a:spcBef>
              <a:spcAft>
                <a:spcPts val="0"/>
              </a:spcAft>
            </a:pPr>
            <a:r>
              <a:rPr sz="3400" b="1" i="0">
                <a:solidFill>
                  <a:srgbClr val="7E8CCB"/>
                </a:solidFill>
                <a:latin typeface="Cambria"/>
              </a:rPr>
              <a:t>Assertive</a:t>
            </a:r>
            <a:r>
              <a:rPr sz="3400" b="1" i="0">
                <a:solidFill>
                  <a:srgbClr val="C9A84C"/>
                </a:solidFill>
                <a:latin typeface="Cambria"/>
              </a:rPr>
              <a:t> Tone</a:t>
            </a:r>
          </a:p>
        </p:txBody>
      </p:sp>
      <p:sp>
        <p:nvSpPr>
          <p:cNvPr id="6" name="Rounded Rectangle 5"/>
          <p:cNvSpPr/>
          <p:nvPr/>
        </p:nvSpPr>
        <p:spPr>
          <a:xfrm>
            <a:off x="548640" y="1508760"/>
            <a:ext cx="5394960" cy="4297680"/>
          </a:xfrm>
          <a:prstGeom prst="roundRect">
            <a:avLst>
              <a:gd name="adj" fmla="val 4000"/>
            </a:avLst>
          </a:prstGeom>
          <a:solidFill>
            <a:srgbClr val="1620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841247" y="1728216"/>
            <a:ext cx="4846320" cy="36576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600" b="1" i="0">
                <a:solidFill>
                  <a:srgbClr val="F5F0E8"/>
                </a:solidFill>
                <a:latin typeface="Calibri"/>
              </a:rPr>
              <a:t>How it sounds:</a:t>
            </a:r>
          </a:p>
        </p:txBody>
      </p:sp>
      <p:sp>
        <p:nvSpPr>
          <p:cNvPr id="8" name="TextBox 7"/>
          <p:cNvSpPr txBox="1"/>
          <p:nvPr/>
        </p:nvSpPr>
        <p:spPr>
          <a:xfrm>
            <a:off x="859536" y="2258568"/>
            <a:ext cx="4809744" cy="3383280"/>
          </a:xfrm>
          <a:prstGeom prst="rect">
            <a:avLst/>
          </a:prstGeom>
          <a:noFill/>
        </p:spPr>
        <p:txBody>
          <a:bodyPr wrap="square" lIns="45720" tIns="18288" rIns="45720" bIns="18288" anchor="t">
            <a:spAutoFit/>
          </a:bodyPr>
          <a:lstStyle/>
          <a:p>
            <a:pPr marL="201168" indent="-201168" algn="l">
              <a:lnSpc>
                <a:spcPct val="103000"/>
              </a:lnSpc>
              <a:spcBef>
                <a:spcPts val="0"/>
              </a:spcBef>
              <a:spcAft>
                <a:spcPts val="1000"/>
              </a:spcAft>
              <a:buClr>
                <a:srgbClr val="C9A84C"/>
              </a:buClr>
              <a:buFont typeface="Arial"/>
              <a:buChar char="•"/>
            </a:pPr>
            <a:r>
              <a:rPr sz="1450" b="0" i="0">
                <a:solidFill>
                  <a:srgbClr val="F5F0E8"/>
                </a:solidFill>
                <a:latin typeface="Calibri"/>
              </a:rPr>
              <a:t>How you establish Professionality - You’re the expert</a:t>
            </a:r>
          </a:p>
          <a:p>
            <a:pPr marL="201168" indent="-201168" algn="l">
              <a:lnSpc>
                <a:spcPct val="103000"/>
              </a:lnSpc>
              <a:spcBef>
                <a:spcPts val="0"/>
              </a:spcBef>
              <a:spcAft>
                <a:spcPts val="1000"/>
              </a:spcAft>
              <a:buClr>
                <a:srgbClr val="C9A84C"/>
              </a:buClr>
              <a:buFont typeface="Arial"/>
              <a:buChar char="•"/>
            </a:pPr>
            <a:r>
              <a:rPr sz="1450" b="0" i="0">
                <a:solidFill>
                  <a:srgbClr val="F5F0E8"/>
                </a:solidFill>
                <a:latin typeface="Calibri"/>
              </a:rPr>
              <a:t>Be very decisive with your words, straight to the point</a:t>
            </a:r>
          </a:p>
          <a:p>
            <a:pPr marL="201168" indent="-201168" algn="l">
              <a:lnSpc>
                <a:spcPct val="103000"/>
              </a:lnSpc>
              <a:spcBef>
                <a:spcPts val="0"/>
              </a:spcBef>
              <a:spcAft>
                <a:spcPts val="1000"/>
              </a:spcAft>
              <a:buClr>
                <a:srgbClr val="C9A84C"/>
              </a:buClr>
              <a:buFont typeface="Arial"/>
              <a:buChar char="•"/>
            </a:pPr>
            <a:r>
              <a:rPr sz="1450" b="0" i="0">
                <a:solidFill>
                  <a:srgbClr val="F5F0E8"/>
                </a:solidFill>
                <a:latin typeface="Calibri"/>
              </a:rPr>
              <a:t>More of a stern tone</a:t>
            </a:r>
          </a:p>
        </p:txBody>
      </p:sp>
      <p:sp>
        <p:nvSpPr>
          <p:cNvPr id="9" name="Rounded Rectangle 8"/>
          <p:cNvSpPr/>
          <p:nvPr/>
        </p:nvSpPr>
        <p:spPr>
          <a:xfrm>
            <a:off x="6245352" y="1508760"/>
            <a:ext cx="5394960" cy="4297680"/>
          </a:xfrm>
          <a:prstGeom prst="roundRect">
            <a:avLst>
              <a:gd name="adj" fmla="val 4000"/>
            </a:avLst>
          </a:prstGeom>
          <a:solidFill>
            <a:srgbClr val="1E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537960" y="1728216"/>
            <a:ext cx="4846320" cy="36576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600" b="1" i="0">
                <a:solidFill>
                  <a:srgbClr val="7E8CCB"/>
                </a:solidFill>
                <a:latin typeface="Calibri"/>
              </a:rPr>
              <a:t>WHY?</a:t>
            </a:r>
          </a:p>
        </p:txBody>
      </p:sp>
      <p:sp>
        <p:nvSpPr>
          <p:cNvPr id="11" name="TextBox 10"/>
          <p:cNvSpPr txBox="1"/>
          <p:nvPr/>
        </p:nvSpPr>
        <p:spPr>
          <a:xfrm>
            <a:off x="6556248" y="2258568"/>
            <a:ext cx="4809744" cy="3383280"/>
          </a:xfrm>
          <a:prstGeom prst="rect">
            <a:avLst/>
          </a:prstGeom>
          <a:noFill/>
        </p:spPr>
        <p:txBody>
          <a:bodyPr wrap="square" lIns="45720" tIns="18288" rIns="45720" bIns="18288" anchor="t">
            <a:spAutoFit/>
          </a:bodyPr>
          <a:lstStyle/>
          <a:p>
            <a:pPr marL="201168" indent="-201168" algn="l">
              <a:lnSpc>
                <a:spcPct val="103000"/>
              </a:lnSpc>
              <a:spcBef>
                <a:spcPts val="0"/>
              </a:spcBef>
              <a:spcAft>
                <a:spcPts val="1000"/>
              </a:spcAft>
              <a:buClr>
                <a:srgbClr val="C9A84C"/>
              </a:buClr>
              <a:buFont typeface="Arial"/>
              <a:buChar char="•"/>
            </a:pPr>
            <a:r>
              <a:rPr sz="1400" b="0" i="0">
                <a:solidFill>
                  <a:srgbClr val="F5F0E8"/>
                </a:solidFill>
                <a:latin typeface="Calibri"/>
              </a:rPr>
              <a:t>Allows you to take control and let them know you have a license and let them know it's your job to take their information.</a:t>
            </a:r>
          </a:p>
          <a:p>
            <a:pPr marL="201168" indent="-201168" algn="l">
              <a:lnSpc>
                <a:spcPct val="103000"/>
              </a:lnSpc>
              <a:spcBef>
                <a:spcPts val="0"/>
              </a:spcBef>
              <a:spcAft>
                <a:spcPts val="1000"/>
              </a:spcAft>
              <a:buClr>
                <a:srgbClr val="C9A84C"/>
              </a:buClr>
              <a:buFont typeface="Arial"/>
              <a:buChar char="•"/>
            </a:pPr>
            <a:r>
              <a:rPr sz="1400" b="0" i="0">
                <a:solidFill>
                  <a:srgbClr val="F5F0E8"/>
                </a:solidFill>
                <a:latin typeface="Calibri"/>
              </a:rPr>
              <a:t>You must be able to switch into this tone, if you dont you will never write an app.</a:t>
            </a:r>
          </a:p>
          <a:p>
            <a:pPr marL="201168" indent="-201168" algn="l">
              <a:lnSpc>
                <a:spcPct val="103000"/>
              </a:lnSpc>
              <a:spcBef>
                <a:spcPts val="0"/>
              </a:spcBef>
              <a:spcAft>
                <a:spcPts val="1000"/>
              </a:spcAft>
              <a:buClr>
                <a:srgbClr val="C9A84C"/>
              </a:buClr>
              <a:buFont typeface="Arial"/>
              <a:buChar char="•"/>
            </a:pPr>
            <a:r>
              <a:rPr sz="1400" b="0" i="0">
                <a:solidFill>
                  <a:srgbClr val="F5F0E8"/>
                </a:solidFill>
                <a:latin typeface="Calibri"/>
              </a:rPr>
              <a:t>Think about this…. How many of your friends have your social or your bank information?</a:t>
            </a:r>
          </a:p>
        </p:txBody>
      </p:sp>
      <p:sp>
        <p:nvSpPr>
          <p:cNvPr id="12" name="TextBox 11"/>
          <p:cNvSpPr txBox="1"/>
          <p:nvPr/>
        </p:nvSpPr>
        <p:spPr>
          <a:xfrm>
            <a:off x="8686800" y="6419088"/>
            <a:ext cx="3017520" cy="320040"/>
          </a:xfrm>
          <a:prstGeom prst="rect">
            <a:avLst/>
          </a:prstGeom>
          <a:noFill/>
        </p:spPr>
        <p:txBody>
          <a:bodyPr wrap="square" lIns="45720" tIns="18288" rIns="45720" bIns="18288" anchor="t">
            <a:spAutoFit/>
          </a:bodyPr>
          <a:lstStyle/>
          <a:p>
            <a:pPr algn="r">
              <a:lnSpc>
                <a:spcPct val="100000"/>
              </a:lnSpc>
              <a:spcBef>
                <a:spcPts val="0"/>
              </a:spcBef>
              <a:spcAft>
                <a:spcPts val="0"/>
              </a:spcAft>
            </a:pPr>
            <a:r>
              <a:rPr sz="1000" b="0" i="1">
                <a:solidFill>
                  <a:srgbClr val="A89880"/>
                </a:solidFill>
                <a:latin typeface="Calibri"/>
              </a:rPr>
              <a:t>Confidential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D1B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48640" y="411480"/>
            <a:ext cx="11091672" cy="822960"/>
          </a:xfrm>
          <a:prstGeom prst="rect">
            <a:avLst/>
          </a:prstGeom>
          <a:noFill/>
        </p:spPr>
        <p:txBody>
          <a:bodyPr wrap="square" lIns="45720" tIns="18288" rIns="45720" bIns="18288" anchor="ctr">
            <a:spAutoFit/>
          </a:bodyPr>
          <a:lstStyle/>
          <a:p>
            <a:pPr algn="l">
              <a:lnSpc>
                <a:spcPct val="100000"/>
              </a:lnSpc>
              <a:spcBef>
                <a:spcPts val="0"/>
              </a:spcBef>
              <a:spcAft>
                <a:spcPts val="0"/>
              </a:spcAft>
            </a:pPr>
            <a:r>
              <a:rPr sz="3600" b="1" i="0">
                <a:solidFill>
                  <a:srgbClr val="C9A84C"/>
                </a:solidFill>
                <a:latin typeface="Cambria"/>
              </a:rPr>
              <a:t>How It All Comes Together</a:t>
            </a:r>
          </a:p>
        </p:txBody>
      </p:sp>
      <p:sp>
        <p:nvSpPr>
          <p:cNvPr id="4" name="TextBox 3"/>
          <p:cNvSpPr txBox="1"/>
          <p:nvPr/>
        </p:nvSpPr>
        <p:spPr>
          <a:xfrm>
            <a:off x="566928" y="1078992"/>
            <a:ext cx="7315200" cy="36576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500" b="0" i="1">
                <a:solidFill>
                  <a:srgbClr val="A89880"/>
                </a:solidFill>
                <a:latin typeface="Calibri"/>
              </a:rPr>
              <a:t>The right tone at every stage of the call</a:t>
            </a:r>
          </a:p>
        </p:txBody>
      </p:sp>
      <p:sp>
        <p:nvSpPr>
          <p:cNvPr id="5" name="Rounded Rectangle 4"/>
          <p:cNvSpPr/>
          <p:nvPr/>
        </p:nvSpPr>
        <p:spPr>
          <a:xfrm>
            <a:off x="548640" y="1600200"/>
            <a:ext cx="5943600" cy="548640"/>
          </a:xfrm>
          <a:prstGeom prst="roundRect">
            <a:avLst>
              <a:gd name="adj" fmla="val 12000"/>
            </a:avLst>
          </a:prstGeom>
          <a:solidFill>
            <a:srgbClr val="1620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ounded Rectangle 5"/>
          <p:cNvSpPr/>
          <p:nvPr/>
        </p:nvSpPr>
        <p:spPr>
          <a:xfrm>
            <a:off x="713232" y="1755648"/>
            <a:ext cx="237744" cy="237744"/>
          </a:xfrm>
          <a:prstGeom prst="roundRect">
            <a:avLst>
              <a:gd name="adj" fmla="val 50000"/>
            </a:avLst>
          </a:prstGeom>
          <a:solidFill>
            <a:srgbClr val="E8A3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115568" y="1600200"/>
            <a:ext cx="3657600" cy="548640"/>
          </a:xfrm>
          <a:prstGeom prst="rect">
            <a:avLst/>
          </a:prstGeom>
          <a:noFill/>
        </p:spPr>
        <p:txBody>
          <a:bodyPr wrap="square" lIns="45720" tIns="18288" rIns="45720" bIns="18288" anchor="ctr">
            <a:spAutoFit/>
          </a:bodyPr>
          <a:lstStyle/>
          <a:p>
            <a:pPr algn="l">
              <a:lnSpc>
                <a:spcPct val="100000"/>
              </a:lnSpc>
              <a:spcBef>
                <a:spcPts val="0"/>
              </a:spcBef>
              <a:spcAft>
                <a:spcPts val="0"/>
              </a:spcAft>
            </a:pPr>
            <a:r>
              <a:rPr sz="1450" b="0" i="0">
                <a:solidFill>
                  <a:srgbClr val="F5F0E8"/>
                </a:solidFill>
                <a:latin typeface="Calibri"/>
              </a:rPr>
              <a:t>Intro</a:t>
            </a:r>
          </a:p>
        </p:txBody>
      </p:sp>
      <p:sp>
        <p:nvSpPr>
          <p:cNvPr id="8" name="TextBox 7"/>
          <p:cNvSpPr txBox="1"/>
          <p:nvPr/>
        </p:nvSpPr>
        <p:spPr>
          <a:xfrm>
            <a:off x="3840480" y="1600200"/>
            <a:ext cx="2468880" cy="548640"/>
          </a:xfrm>
          <a:prstGeom prst="rect">
            <a:avLst/>
          </a:prstGeom>
          <a:noFill/>
        </p:spPr>
        <p:txBody>
          <a:bodyPr wrap="square" lIns="45720" tIns="18288" rIns="45720" bIns="18288" anchor="ctr">
            <a:spAutoFit/>
          </a:bodyPr>
          <a:lstStyle/>
          <a:p>
            <a:pPr algn="r">
              <a:lnSpc>
                <a:spcPct val="100000"/>
              </a:lnSpc>
              <a:spcBef>
                <a:spcPts val="0"/>
              </a:spcBef>
              <a:spcAft>
                <a:spcPts val="0"/>
              </a:spcAft>
            </a:pPr>
            <a:r>
              <a:rPr sz="1350" b="1" i="0">
                <a:solidFill>
                  <a:srgbClr val="E8A33C"/>
                </a:solidFill>
                <a:latin typeface="Calibri"/>
              </a:rPr>
              <a:t>Enthusiastic</a:t>
            </a:r>
          </a:p>
        </p:txBody>
      </p:sp>
      <p:sp>
        <p:nvSpPr>
          <p:cNvPr id="9" name="Rounded Rectangle 8"/>
          <p:cNvSpPr/>
          <p:nvPr/>
        </p:nvSpPr>
        <p:spPr>
          <a:xfrm>
            <a:off x="548640" y="2253996"/>
            <a:ext cx="5943600" cy="548640"/>
          </a:xfrm>
          <a:prstGeom prst="roundRect">
            <a:avLst>
              <a:gd name="adj" fmla="val 12000"/>
            </a:avLst>
          </a:prstGeom>
          <a:solidFill>
            <a:srgbClr val="1620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ounded Rectangle 9"/>
          <p:cNvSpPr/>
          <p:nvPr/>
        </p:nvSpPr>
        <p:spPr>
          <a:xfrm>
            <a:off x="713232" y="2409444"/>
            <a:ext cx="237744" cy="237744"/>
          </a:xfrm>
          <a:prstGeom prst="roundRect">
            <a:avLst>
              <a:gd name="adj" fmla="val 50000"/>
            </a:avLst>
          </a:prstGeom>
          <a:solidFill>
            <a:srgbClr val="E8A3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115568" y="2253996"/>
            <a:ext cx="3657600" cy="548640"/>
          </a:xfrm>
          <a:prstGeom prst="rect">
            <a:avLst/>
          </a:prstGeom>
          <a:noFill/>
        </p:spPr>
        <p:txBody>
          <a:bodyPr wrap="square" lIns="45720" tIns="18288" rIns="45720" bIns="18288" anchor="ctr">
            <a:spAutoFit/>
          </a:bodyPr>
          <a:lstStyle/>
          <a:p>
            <a:pPr algn="l">
              <a:lnSpc>
                <a:spcPct val="100000"/>
              </a:lnSpc>
              <a:spcBef>
                <a:spcPts val="0"/>
              </a:spcBef>
              <a:spcAft>
                <a:spcPts val="0"/>
              </a:spcAft>
            </a:pPr>
            <a:r>
              <a:rPr sz="1450" b="0" i="0">
                <a:solidFill>
                  <a:srgbClr val="F5F0E8"/>
                </a:solidFill>
                <a:latin typeface="Calibri"/>
              </a:rPr>
              <a:t>Rapport Building</a:t>
            </a:r>
          </a:p>
        </p:txBody>
      </p:sp>
      <p:sp>
        <p:nvSpPr>
          <p:cNvPr id="12" name="TextBox 11"/>
          <p:cNvSpPr txBox="1"/>
          <p:nvPr/>
        </p:nvSpPr>
        <p:spPr>
          <a:xfrm>
            <a:off x="3840480" y="2253996"/>
            <a:ext cx="2468880" cy="548640"/>
          </a:xfrm>
          <a:prstGeom prst="rect">
            <a:avLst/>
          </a:prstGeom>
          <a:noFill/>
        </p:spPr>
        <p:txBody>
          <a:bodyPr wrap="square" lIns="45720" tIns="18288" rIns="45720" bIns="18288" anchor="ctr">
            <a:spAutoFit/>
          </a:bodyPr>
          <a:lstStyle/>
          <a:p>
            <a:pPr algn="r">
              <a:lnSpc>
                <a:spcPct val="100000"/>
              </a:lnSpc>
              <a:spcBef>
                <a:spcPts val="0"/>
              </a:spcBef>
              <a:spcAft>
                <a:spcPts val="0"/>
              </a:spcAft>
            </a:pPr>
            <a:r>
              <a:rPr sz="1350" b="1" i="0">
                <a:solidFill>
                  <a:srgbClr val="E8A33C"/>
                </a:solidFill>
                <a:latin typeface="Calibri"/>
              </a:rPr>
              <a:t>Enthusiastic</a:t>
            </a:r>
          </a:p>
        </p:txBody>
      </p:sp>
      <p:sp>
        <p:nvSpPr>
          <p:cNvPr id="13" name="Rounded Rectangle 12"/>
          <p:cNvSpPr/>
          <p:nvPr/>
        </p:nvSpPr>
        <p:spPr>
          <a:xfrm>
            <a:off x="548640" y="2907791"/>
            <a:ext cx="5943600" cy="548640"/>
          </a:xfrm>
          <a:prstGeom prst="roundRect">
            <a:avLst>
              <a:gd name="adj" fmla="val 12000"/>
            </a:avLst>
          </a:prstGeom>
          <a:solidFill>
            <a:srgbClr val="1620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ounded Rectangle 13"/>
          <p:cNvSpPr/>
          <p:nvPr/>
        </p:nvSpPr>
        <p:spPr>
          <a:xfrm>
            <a:off x="713232" y="3063239"/>
            <a:ext cx="237744" cy="237744"/>
          </a:xfrm>
          <a:prstGeom prst="roundRect">
            <a:avLst>
              <a:gd name="adj" fmla="val 50000"/>
            </a:avLst>
          </a:prstGeom>
          <a:solidFill>
            <a:srgbClr val="46A6C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1115568" y="2907791"/>
            <a:ext cx="3657600" cy="548640"/>
          </a:xfrm>
          <a:prstGeom prst="rect">
            <a:avLst/>
          </a:prstGeom>
          <a:noFill/>
        </p:spPr>
        <p:txBody>
          <a:bodyPr wrap="square" lIns="45720" tIns="18288" rIns="45720" bIns="18288" anchor="ctr">
            <a:spAutoFit/>
          </a:bodyPr>
          <a:lstStyle/>
          <a:p>
            <a:pPr algn="l">
              <a:lnSpc>
                <a:spcPct val="100000"/>
              </a:lnSpc>
              <a:spcBef>
                <a:spcPts val="0"/>
              </a:spcBef>
              <a:spcAft>
                <a:spcPts val="0"/>
              </a:spcAft>
            </a:pPr>
            <a:r>
              <a:rPr sz="1450" b="0" i="0">
                <a:solidFill>
                  <a:srgbClr val="F5F0E8"/>
                </a:solidFill>
                <a:latin typeface="Calibri"/>
              </a:rPr>
              <a:t>Discovery Questions</a:t>
            </a:r>
          </a:p>
        </p:txBody>
      </p:sp>
      <p:sp>
        <p:nvSpPr>
          <p:cNvPr id="16" name="TextBox 15"/>
          <p:cNvSpPr txBox="1"/>
          <p:nvPr/>
        </p:nvSpPr>
        <p:spPr>
          <a:xfrm>
            <a:off x="3840480" y="2907791"/>
            <a:ext cx="2468880" cy="548640"/>
          </a:xfrm>
          <a:prstGeom prst="rect">
            <a:avLst/>
          </a:prstGeom>
          <a:noFill/>
        </p:spPr>
        <p:txBody>
          <a:bodyPr wrap="square" lIns="45720" tIns="18288" rIns="45720" bIns="18288" anchor="ctr">
            <a:spAutoFit/>
          </a:bodyPr>
          <a:lstStyle/>
          <a:p>
            <a:pPr algn="r">
              <a:lnSpc>
                <a:spcPct val="100000"/>
              </a:lnSpc>
              <a:spcBef>
                <a:spcPts val="0"/>
              </a:spcBef>
              <a:spcAft>
                <a:spcPts val="0"/>
              </a:spcAft>
            </a:pPr>
            <a:r>
              <a:rPr sz="1350" b="1" i="0">
                <a:solidFill>
                  <a:srgbClr val="46A6C2"/>
                </a:solidFill>
                <a:latin typeface="Calibri"/>
              </a:rPr>
              <a:t>Curious</a:t>
            </a:r>
          </a:p>
        </p:txBody>
      </p:sp>
      <p:sp>
        <p:nvSpPr>
          <p:cNvPr id="17" name="Rounded Rectangle 16"/>
          <p:cNvSpPr/>
          <p:nvPr/>
        </p:nvSpPr>
        <p:spPr>
          <a:xfrm>
            <a:off x="548640" y="3561588"/>
            <a:ext cx="5943600" cy="548640"/>
          </a:xfrm>
          <a:prstGeom prst="roundRect">
            <a:avLst>
              <a:gd name="adj" fmla="val 12000"/>
            </a:avLst>
          </a:prstGeom>
          <a:solidFill>
            <a:srgbClr val="1620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ounded Rectangle 17"/>
          <p:cNvSpPr/>
          <p:nvPr/>
        </p:nvSpPr>
        <p:spPr>
          <a:xfrm>
            <a:off x="713232" y="3717036"/>
            <a:ext cx="237744" cy="237744"/>
          </a:xfrm>
          <a:prstGeom prst="roundRect">
            <a:avLst>
              <a:gd name="adj" fmla="val 50000"/>
            </a:avLst>
          </a:prstGeom>
          <a:solidFill>
            <a:srgbClr val="D87C7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1115568" y="3561588"/>
            <a:ext cx="3657600" cy="548640"/>
          </a:xfrm>
          <a:prstGeom prst="rect">
            <a:avLst/>
          </a:prstGeom>
          <a:noFill/>
        </p:spPr>
        <p:txBody>
          <a:bodyPr wrap="square" lIns="45720" tIns="18288" rIns="45720" bIns="18288" anchor="ctr">
            <a:spAutoFit/>
          </a:bodyPr>
          <a:lstStyle/>
          <a:p>
            <a:pPr algn="l">
              <a:lnSpc>
                <a:spcPct val="100000"/>
              </a:lnSpc>
              <a:spcBef>
                <a:spcPts val="0"/>
              </a:spcBef>
              <a:spcAft>
                <a:spcPts val="0"/>
              </a:spcAft>
            </a:pPr>
            <a:r>
              <a:rPr sz="1450" b="0" i="0">
                <a:solidFill>
                  <a:srgbClr val="F5F0E8"/>
                </a:solidFill>
                <a:latin typeface="Calibri"/>
              </a:rPr>
              <a:t>Value Building</a:t>
            </a:r>
          </a:p>
        </p:txBody>
      </p:sp>
      <p:sp>
        <p:nvSpPr>
          <p:cNvPr id="20" name="TextBox 19"/>
          <p:cNvSpPr txBox="1"/>
          <p:nvPr/>
        </p:nvSpPr>
        <p:spPr>
          <a:xfrm>
            <a:off x="3840480" y="3561588"/>
            <a:ext cx="2468880" cy="548640"/>
          </a:xfrm>
          <a:prstGeom prst="rect">
            <a:avLst/>
          </a:prstGeom>
          <a:noFill/>
        </p:spPr>
        <p:txBody>
          <a:bodyPr wrap="square" lIns="45720" tIns="18288" rIns="45720" bIns="18288" anchor="ctr">
            <a:spAutoFit/>
          </a:bodyPr>
          <a:lstStyle/>
          <a:p>
            <a:pPr algn="r">
              <a:lnSpc>
                <a:spcPct val="100000"/>
              </a:lnSpc>
              <a:spcBef>
                <a:spcPts val="0"/>
              </a:spcBef>
              <a:spcAft>
                <a:spcPts val="0"/>
              </a:spcAft>
            </a:pPr>
            <a:r>
              <a:rPr sz="1350" b="1" i="0">
                <a:solidFill>
                  <a:srgbClr val="D87C7C"/>
                </a:solidFill>
                <a:latin typeface="Calibri"/>
              </a:rPr>
              <a:t>Concerned</a:t>
            </a:r>
          </a:p>
        </p:txBody>
      </p:sp>
      <p:sp>
        <p:nvSpPr>
          <p:cNvPr id="21" name="Rounded Rectangle 20"/>
          <p:cNvSpPr/>
          <p:nvPr/>
        </p:nvSpPr>
        <p:spPr>
          <a:xfrm>
            <a:off x="548640" y="4215383"/>
            <a:ext cx="5943600" cy="548640"/>
          </a:xfrm>
          <a:prstGeom prst="roundRect">
            <a:avLst>
              <a:gd name="adj" fmla="val 12000"/>
            </a:avLst>
          </a:prstGeom>
          <a:solidFill>
            <a:srgbClr val="1620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ounded Rectangle 21"/>
          <p:cNvSpPr/>
          <p:nvPr/>
        </p:nvSpPr>
        <p:spPr>
          <a:xfrm>
            <a:off x="713232" y="4370831"/>
            <a:ext cx="237744" cy="237744"/>
          </a:xfrm>
          <a:prstGeom prst="roundRect">
            <a:avLst>
              <a:gd name="adj" fmla="val 50000"/>
            </a:avLst>
          </a:prstGeom>
          <a:solidFill>
            <a:srgbClr val="7E8CC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1115568" y="4215383"/>
            <a:ext cx="3657600" cy="548640"/>
          </a:xfrm>
          <a:prstGeom prst="rect">
            <a:avLst/>
          </a:prstGeom>
          <a:noFill/>
        </p:spPr>
        <p:txBody>
          <a:bodyPr wrap="square" lIns="45720" tIns="18288" rIns="45720" bIns="18288" anchor="ctr">
            <a:spAutoFit/>
          </a:bodyPr>
          <a:lstStyle/>
          <a:p>
            <a:pPr algn="l">
              <a:lnSpc>
                <a:spcPct val="100000"/>
              </a:lnSpc>
              <a:spcBef>
                <a:spcPts val="0"/>
              </a:spcBef>
              <a:spcAft>
                <a:spcPts val="0"/>
              </a:spcAft>
            </a:pPr>
            <a:r>
              <a:rPr sz="1450" b="0" i="0">
                <a:solidFill>
                  <a:srgbClr val="F5F0E8"/>
                </a:solidFill>
                <a:latin typeface="Calibri"/>
              </a:rPr>
              <a:t>Presenting License</a:t>
            </a:r>
          </a:p>
        </p:txBody>
      </p:sp>
      <p:sp>
        <p:nvSpPr>
          <p:cNvPr id="24" name="TextBox 23"/>
          <p:cNvSpPr txBox="1"/>
          <p:nvPr/>
        </p:nvSpPr>
        <p:spPr>
          <a:xfrm>
            <a:off x="3840480" y="4215383"/>
            <a:ext cx="2468880" cy="548640"/>
          </a:xfrm>
          <a:prstGeom prst="rect">
            <a:avLst/>
          </a:prstGeom>
          <a:noFill/>
        </p:spPr>
        <p:txBody>
          <a:bodyPr wrap="square" lIns="45720" tIns="18288" rIns="45720" bIns="18288" anchor="ctr">
            <a:spAutoFit/>
          </a:bodyPr>
          <a:lstStyle/>
          <a:p>
            <a:pPr algn="r">
              <a:lnSpc>
                <a:spcPct val="100000"/>
              </a:lnSpc>
              <a:spcBef>
                <a:spcPts val="0"/>
              </a:spcBef>
              <a:spcAft>
                <a:spcPts val="0"/>
              </a:spcAft>
            </a:pPr>
            <a:r>
              <a:rPr sz="1350" b="1" i="0">
                <a:solidFill>
                  <a:srgbClr val="7E8CCB"/>
                </a:solidFill>
                <a:latin typeface="Calibri"/>
              </a:rPr>
              <a:t>Assertive</a:t>
            </a:r>
          </a:p>
        </p:txBody>
      </p:sp>
      <p:sp>
        <p:nvSpPr>
          <p:cNvPr id="25" name="Rounded Rectangle 24"/>
          <p:cNvSpPr/>
          <p:nvPr/>
        </p:nvSpPr>
        <p:spPr>
          <a:xfrm>
            <a:off x="548640" y="4869179"/>
            <a:ext cx="5943600" cy="548640"/>
          </a:xfrm>
          <a:prstGeom prst="roundRect">
            <a:avLst>
              <a:gd name="adj" fmla="val 12000"/>
            </a:avLst>
          </a:prstGeom>
          <a:solidFill>
            <a:srgbClr val="1620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ounded Rectangle 25"/>
          <p:cNvSpPr/>
          <p:nvPr/>
        </p:nvSpPr>
        <p:spPr>
          <a:xfrm>
            <a:off x="713232" y="5024627"/>
            <a:ext cx="237744" cy="237744"/>
          </a:xfrm>
          <a:prstGeom prst="roundRect">
            <a:avLst>
              <a:gd name="adj" fmla="val 50000"/>
            </a:avLst>
          </a:prstGeom>
          <a:solidFill>
            <a:srgbClr val="7E8CC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1115568" y="4869179"/>
            <a:ext cx="3657600" cy="548640"/>
          </a:xfrm>
          <a:prstGeom prst="rect">
            <a:avLst/>
          </a:prstGeom>
          <a:noFill/>
        </p:spPr>
        <p:txBody>
          <a:bodyPr wrap="square" lIns="45720" tIns="18288" rIns="45720" bIns="18288" anchor="ctr">
            <a:spAutoFit/>
          </a:bodyPr>
          <a:lstStyle/>
          <a:p>
            <a:pPr algn="l">
              <a:lnSpc>
                <a:spcPct val="100000"/>
              </a:lnSpc>
              <a:spcBef>
                <a:spcPts val="0"/>
              </a:spcBef>
              <a:spcAft>
                <a:spcPts val="0"/>
              </a:spcAft>
            </a:pPr>
            <a:r>
              <a:rPr sz="1450" b="0" i="0">
                <a:solidFill>
                  <a:srgbClr val="F5F0E8"/>
                </a:solidFill>
                <a:latin typeface="Calibri"/>
              </a:rPr>
              <a:t>Asking for their personal Information</a:t>
            </a:r>
          </a:p>
        </p:txBody>
      </p:sp>
      <p:sp>
        <p:nvSpPr>
          <p:cNvPr id="28" name="TextBox 27"/>
          <p:cNvSpPr txBox="1"/>
          <p:nvPr/>
        </p:nvSpPr>
        <p:spPr>
          <a:xfrm>
            <a:off x="3840480" y="4869179"/>
            <a:ext cx="2468880" cy="548640"/>
          </a:xfrm>
          <a:prstGeom prst="rect">
            <a:avLst/>
          </a:prstGeom>
          <a:noFill/>
        </p:spPr>
        <p:txBody>
          <a:bodyPr wrap="square" lIns="45720" tIns="18288" rIns="45720" bIns="18288" anchor="ctr">
            <a:spAutoFit/>
          </a:bodyPr>
          <a:lstStyle/>
          <a:p>
            <a:pPr algn="r">
              <a:lnSpc>
                <a:spcPct val="100000"/>
              </a:lnSpc>
              <a:spcBef>
                <a:spcPts val="0"/>
              </a:spcBef>
              <a:spcAft>
                <a:spcPts val="0"/>
              </a:spcAft>
            </a:pPr>
            <a:r>
              <a:rPr sz="1350" b="1" i="0">
                <a:solidFill>
                  <a:srgbClr val="7E8CCB"/>
                </a:solidFill>
                <a:latin typeface="Calibri"/>
              </a:rPr>
              <a:t>Assertive</a:t>
            </a:r>
          </a:p>
        </p:txBody>
      </p:sp>
      <p:sp>
        <p:nvSpPr>
          <p:cNvPr id="29" name="Rounded Rectangle 28"/>
          <p:cNvSpPr/>
          <p:nvPr/>
        </p:nvSpPr>
        <p:spPr>
          <a:xfrm>
            <a:off x="548640" y="5522976"/>
            <a:ext cx="5943600" cy="548640"/>
          </a:xfrm>
          <a:prstGeom prst="roundRect">
            <a:avLst>
              <a:gd name="adj" fmla="val 12000"/>
            </a:avLst>
          </a:prstGeom>
          <a:solidFill>
            <a:srgbClr val="1620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ounded Rectangle 29"/>
          <p:cNvSpPr/>
          <p:nvPr/>
        </p:nvSpPr>
        <p:spPr>
          <a:xfrm>
            <a:off x="713232" y="5678424"/>
            <a:ext cx="237744" cy="237744"/>
          </a:xfrm>
          <a:prstGeom prst="roundRect">
            <a:avLst>
              <a:gd name="adj" fmla="val 50000"/>
            </a:avLst>
          </a:prstGeom>
          <a:solidFill>
            <a:srgbClr val="7E8CC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1115568" y="5522976"/>
            <a:ext cx="3657600" cy="548640"/>
          </a:xfrm>
          <a:prstGeom prst="rect">
            <a:avLst/>
          </a:prstGeom>
          <a:noFill/>
        </p:spPr>
        <p:txBody>
          <a:bodyPr wrap="square" lIns="45720" tIns="18288" rIns="45720" bIns="18288" anchor="ctr">
            <a:spAutoFit/>
          </a:bodyPr>
          <a:lstStyle/>
          <a:p>
            <a:pPr algn="l">
              <a:lnSpc>
                <a:spcPct val="100000"/>
              </a:lnSpc>
              <a:spcBef>
                <a:spcPts val="0"/>
              </a:spcBef>
              <a:spcAft>
                <a:spcPts val="0"/>
              </a:spcAft>
            </a:pPr>
            <a:r>
              <a:rPr sz="1450" b="0" i="0">
                <a:solidFill>
                  <a:srgbClr val="F5F0E8"/>
                </a:solidFill>
                <a:latin typeface="Calibri"/>
              </a:rPr>
              <a:t>Presenting Numbers</a:t>
            </a:r>
          </a:p>
        </p:txBody>
      </p:sp>
      <p:sp>
        <p:nvSpPr>
          <p:cNvPr id="32" name="TextBox 31"/>
          <p:cNvSpPr txBox="1"/>
          <p:nvPr/>
        </p:nvSpPr>
        <p:spPr>
          <a:xfrm>
            <a:off x="3840480" y="5522976"/>
            <a:ext cx="2468880" cy="548640"/>
          </a:xfrm>
          <a:prstGeom prst="rect">
            <a:avLst/>
          </a:prstGeom>
          <a:noFill/>
        </p:spPr>
        <p:txBody>
          <a:bodyPr wrap="square" lIns="45720" tIns="18288" rIns="45720" bIns="18288" anchor="ctr">
            <a:spAutoFit/>
          </a:bodyPr>
          <a:lstStyle/>
          <a:p>
            <a:pPr algn="r">
              <a:lnSpc>
                <a:spcPct val="100000"/>
              </a:lnSpc>
              <a:spcBef>
                <a:spcPts val="0"/>
              </a:spcBef>
              <a:spcAft>
                <a:spcPts val="0"/>
              </a:spcAft>
            </a:pPr>
            <a:r>
              <a:rPr sz="1350" b="1" i="0">
                <a:solidFill>
                  <a:srgbClr val="7E8CCB"/>
                </a:solidFill>
                <a:latin typeface="Calibri"/>
              </a:rPr>
              <a:t>Assertive</a:t>
            </a:r>
          </a:p>
        </p:txBody>
      </p:sp>
      <p:sp>
        <p:nvSpPr>
          <p:cNvPr id="33" name="Rounded Rectangle 32"/>
          <p:cNvSpPr/>
          <p:nvPr/>
        </p:nvSpPr>
        <p:spPr>
          <a:xfrm>
            <a:off x="6720840" y="1600200"/>
            <a:ext cx="4919472" cy="4416552"/>
          </a:xfrm>
          <a:prstGeom prst="roundRect">
            <a:avLst>
              <a:gd name="adj" fmla="val 4000"/>
            </a:avLst>
          </a:prstGeom>
          <a:solidFill>
            <a:srgbClr val="1E3A5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4" name="TextBox 33"/>
          <p:cNvSpPr txBox="1"/>
          <p:nvPr/>
        </p:nvSpPr>
        <p:spPr>
          <a:xfrm>
            <a:off x="7031736" y="1837943"/>
            <a:ext cx="4297680" cy="36576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700" b="1" i="0">
                <a:solidFill>
                  <a:srgbClr val="C9A84C"/>
                </a:solidFill>
                <a:latin typeface="Calibri"/>
              </a:rPr>
              <a:t>The questions that matter</a:t>
            </a:r>
          </a:p>
        </p:txBody>
      </p:sp>
      <p:sp>
        <p:nvSpPr>
          <p:cNvPr id="35" name="TextBox 34"/>
          <p:cNvSpPr txBox="1"/>
          <p:nvPr/>
        </p:nvSpPr>
        <p:spPr>
          <a:xfrm>
            <a:off x="7031736" y="2468880"/>
            <a:ext cx="4297680" cy="32004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200" b="1" i="0">
                <a:solidFill>
                  <a:srgbClr val="46A6C2"/>
                </a:solidFill>
                <a:latin typeface="Calibri"/>
              </a:rPr>
              <a:t>DISCOVERY QUESTIONS</a:t>
            </a:r>
          </a:p>
        </p:txBody>
      </p:sp>
      <p:sp>
        <p:nvSpPr>
          <p:cNvPr id="36" name="TextBox 35"/>
          <p:cNvSpPr txBox="1"/>
          <p:nvPr/>
        </p:nvSpPr>
        <p:spPr>
          <a:xfrm>
            <a:off x="7031736" y="2788920"/>
            <a:ext cx="4297680" cy="731520"/>
          </a:xfrm>
          <a:prstGeom prst="rect">
            <a:avLst/>
          </a:prstGeom>
          <a:noFill/>
        </p:spPr>
        <p:txBody>
          <a:bodyPr wrap="square" lIns="45720" tIns="18288" rIns="45720" bIns="18288" anchor="t">
            <a:spAutoFit/>
          </a:bodyPr>
          <a:lstStyle/>
          <a:p>
            <a:pPr algn="l">
              <a:lnSpc>
                <a:spcPct val="105000"/>
              </a:lnSpc>
              <a:spcBef>
                <a:spcPts val="0"/>
              </a:spcBef>
              <a:spcAft>
                <a:spcPts val="0"/>
              </a:spcAft>
            </a:pPr>
            <a:r>
              <a:rPr sz="1450" b="0" i="1">
                <a:solidFill>
                  <a:srgbClr val="F5F0E8"/>
                </a:solidFill>
                <a:latin typeface="Calibri"/>
              </a:rPr>
              <a:t>How long have you been looking into mortgage protection?</a:t>
            </a:r>
          </a:p>
        </p:txBody>
      </p:sp>
      <p:sp>
        <p:nvSpPr>
          <p:cNvPr id="37" name="TextBox 36"/>
          <p:cNvSpPr txBox="1"/>
          <p:nvPr/>
        </p:nvSpPr>
        <p:spPr>
          <a:xfrm>
            <a:off x="7031736" y="3749039"/>
            <a:ext cx="4297680" cy="320040"/>
          </a:xfrm>
          <a:prstGeom prst="rect">
            <a:avLst/>
          </a:prstGeom>
          <a:noFill/>
        </p:spPr>
        <p:txBody>
          <a:bodyPr wrap="square" lIns="45720" tIns="18288" rIns="45720" bIns="18288" anchor="t">
            <a:spAutoFit/>
          </a:bodyPr>
          <a:lstStyle/>
          <a:p>
            <a:pPr algn="l">
              <a:lnSpc>
                <a:spcPct val="100000"/>
              </a:lnSpc>
              <a:spcBef>
                <a:spcPts val="0"/>
              </a:spcBef>
              <a:spcAft>
                <a:spcPts val="0"/>
              </a:spcAft>
            </a:pPr>
            <a:r>
              <a:rPr sz="1200" b="1" i="0">
                <a:solidFill>
                  <a:srgbClr val="D87C7C"/>
                </a:solidFill>
                <a:latin typeface="Calibri"/>
              </a:rPr>
              <a:t>VALUE BUILDING</a:t>
            </a:r>
          </a:p>
        </p:txBody>
      </p:sp>
      <p:sp>
        <p:nvSpPr>
          <p:cNvPr id="38" name="TextBox 37"/>
          <p:cNvSpPr txBox="1"/>
          <p:nvPr/>
        </p:nvSpPr>
        <p:spPr>
          <a:xfrm>
            <a:off x="7031736" y="4069080"/>
            <a:ext cx="4297680" cy="1737360"/>
          </a:xfrm>
          <a:prstGeom prst="rect">
            <a:avLst/>
          </a:prstGeom>
          <a:noFill/>
        </p:spPr>
        <p:txBody>
          <a:bodyPr wrap="square" lIns="45720" tIns="18288" rIns="45720" bIns="18288" anchor="t">
            <a:spAutoFit/>
          </a:bodyPr>
          <a:lstStyle/>
          <a:p>
            <a:pPr algn="l">
              <a:lnSpc>
                <a:spcPct val="105000"/>
              </a:lnSpc>
              <a:spcBef>
                <a:spcPts val="0"/>
              </a:spcBef>
              <a:spcAft>
                <a:spcPts val="1200"/>
              </a:spcAft>
            </a:pPr>
            <a:r>
              <a:rPr sz="1450" b="0" i="1">
                <a:solidFill>
                  <a:srgbClr val="F5F0E8"/>
                </a:solidFill>
                <a:latin typeface="Calibri"/>
              </a:rPr>
              <a:t>What would life look like without this?</a:t>
            </a:r>
          </a:p>
          <a:p>
            <a:pPr algn="l">
              <a:lnSpc>
                <a:spcPct val="105000"/>
              </a:lnSpc>
              <a:spcBef>
                <a:spcPts val="0"/>
              </a:spcBef>
              <a:spcAft>
                <a:spcPts val="1200"/>
              </a:spcAft>
            </a:pPr>
            <a:r>
              <a:rPr sz="1450" b="0" i="1">
                <a:solidFill>
                  <a:srgbClr val="F5F0E8"/>
                </a:solidFill>
                <a:latin typeface="Calibri"/>
              </a:rPr>
              <a:t>What would it look like for your ( Beneficiary) if you were to pass away tomorrow?</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3102</TotalTime>
  <Words>543</Words>
  <Application>Microsoft Macintosh PowerPoint</Application>
  <PresentationFormat>Widescreen</PresentationFormat>
  <Paragraphs>82</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Carlos W Salaverria</cp:lastModifiedBy>
  <cp:revision>1</cp:revision>
  <dcterms:created xsi:type="dcterms:W3CDTF">2013-01-27T09:14:16Z</dcterms:created>
  <dcterms:modified xsi:type="dcterms:W3CDTF">2026-06-24T16:07:27Z</dcterms:modified>
  <cp:category/>
</cp:coreProperties>
</file>