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400" y="640080"/>
            <a:ext cx="10360152" cy="3657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89880"/>
                </a:solidFill>
                <a:latin typeface="Calibri"/>
              </a:rPr>
              <a:t>C A M A S A R   I N S U R A N C 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057400"/>
            <a:ext cx="10360152" cy="137160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000" b="1" i="0">
                <a:solidFill>
                  <a:srgbClr val="C9A84C"/>
                </a:solidFill>
                <a:latin typeface="Cambria"/>
              </a:rPr>
              <a:t>Entrenamiento de Tonalidad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429000"/>
            <a:ext cx="10360152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0" i="1">
                <a:solidFill>
                  <a:srgbClr val="F5F0E8"/>
                </a:solidFill>
                <a:latin typeface="Calibri"/>
              </a:rPr>
              <a:t>¿Tú controlas el ritmo de la llamada?</a:t>
            </a:r>
          </a:p>
        </p:txBody>
      </p:sp>
      <p:sp>
        <p:nvSpPr>
          <p:cNvPr id="6" name="Rectangle 5"/>
          <p:cNvSpPr/>
          <p:nvPr/>
        </p:nvSpPr>
        <p:spPr>
          <a:xfrm>
            <a:off x="4632807" y="4297680"/>
            <a:ext cx="2926080" cy="25603"/>
          </a:xfrm>
          <a:prstGeom prst="rect">
            <a:avLst/>
          </a:prstGeom>
          <a:solidFill>
            <a:srgbClr val="C9A8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975104" y="4663440"/>
            <a:ext cx="8229600" cy="10972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1">
                <a:solidFill>
                  <a:srgbClr val="A89880"/>
                </a:solidFill>
                <a:latin typeface="Calibri"/>
              </a:rPr>
              <a:t>El vendedor perfecto casi no habla: solo hace preguntas. Porque con una pregunta no hay nada con qué estar en desacuerdo…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1672" cy="8229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Los 4 Tipos Principales de Tonalidad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554480"/>
            <a:ext cx="2601468" cy="2880360"/>
          </a:xfrm>
          <a:prstGeom prst="roundRect">
            <a:avLst>
              <a:gd name="adj" fmla="val 6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04672" y="1847088"/>
            <a:ext cx="2144268" cy="8229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600" b="1" i="0">
                <a:solidFill>
                  <a:srgbClr val="E8A33C"/>
                </a:solidFill>
                <a:latin typeface="Cambria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59" y="2788920"/>
            <a:ext cx="2098548" cy="5486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0">
                <a:solidFill>
                  <a:srgbClr val="E8A33C"/>
                </a:solidFill>
                <a:latin typeface="Calibri"/>
              </a:rPr>
              <a:t>Entusiasta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59" y="3337560"/>
            <a:ext cx="2098548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Rompe la tensión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78708" y="1554480"/>
            <a:ext cx="2601468" cy="2880360"/>
          </a:xfrm>
          <a:prstGeom prst="roundRect">
            <a:avLst>
              <a:gd name="adj" fmla="val 6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634740" y="1847088"/>
            <a:ext cx="2144268" cy="8229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600" b="1" i="0">
                <a:solidFill>
                  <a:srgbClr val="46A6C2"/>
                </a:solidFill>
                <a:latin typeface="Cambria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3028" y="2788920"/>
            <a:ext cx="2098548" cy="5486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0">
                <a:solidFill>
                  <a:srgbClr val="46A6C2"/>
                </a:solidFill>
                <a:latin typeface="Calibri"/>
              </a:rPr>
              <a:t>Curioso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3028" y="3337560"/>
            <a:ext cx="2098548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Hace que reconsideren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08776" y="1554480"/>
            <a:ext cx="2601468" cy="2880360"/>
          </a:xfrm>
          <a:prstGeom prst="roundRect">
            <a:avLst>
              <a:gd name="adj" fmla="val 6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64808" y="1847088"/>
            <a:ext cx="2144268" cy="8229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600" b="1" i="0">
                <a:solidFill>
                  <a:srgbClr val="D87C7C"/>
                </a:solidFill>
                <a:latin typeface="Cambria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83096" y="2788920"/>
            <a:ext cx="2098548" cy="5486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0">
                <a:solidFill>
                  <a:srgbClr val="D87C7C"/>
                </a:solidFill>
                <a:latin typeface="Calibri"/>
              </a:rPr>
              <a:t>Preocupado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83096" y="3337560"/>
            <a:ext cx="2098548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Destapa el problema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038844" y="1554480"/>
            <a:ext cx="2601468" cy="2880360"/>
          </a:xfrm>
          <a:prstGeom prst="roundRect">
            <a:avLst>
              <a:gd name="adj" fmla="val 6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294876" y="1847088"/>
            <a:ext cx="2144268" cy="8229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600" b="1" i="0">
                <a:solidFill>
                  <a:srgbClr val="7E8CCB"/>
                </a:solidFill>
                <a:latin typeface="Cambria"/>
              </a:rPr>
              <a:t>04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13164" y="2788920"/>
            <a:ext cx="2098548" cy="5486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0">
                <a:solidFill>
                  <a:srgbClr val="7E8CCB"/>
                </a:solidFill>
                <a:latin typeface="Calibri"/>
              </a:rPr>
              <a:t>Asertivo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13164" y="3337560"/>
            <a:ext cx="2098548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F5F0E8"/>
                </a:solidFill>
                <a:latin typeface="Calibri"/>
              </a:rPr>
              <a:t>Toma el control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754880"/>
            <a:ext cx="11091672" cy="1417320"/>
          </a:xfrm>
          <a:prstGeom prst="roundRect">
            <a:avLst>
              <a:gd name="adj" fmla="val 5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68680" y="4956048"/>
            <a:ext cx="105156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C9A84C"/>
                </a:solidFill>
                <a:latin typeface="Calibri"/>
              </a:rPr>
              <a:t>Lo que vamos a cubrir: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5468112"/>
            <a:ext cx="342900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9A84C"/>
              </a:buClr>
              <a:buFont typeface="Arial"/>
              <a:buChar char="•"/>
            </a:pPr>
            <a:r>
              <a:rPr sz="1450" b="0" i="0">
                <a:solidFill>
                  <a:srgbClr val="F5F0E8"/>
                </a:solidFill>
                <a:latin typeface="Calibri"/>
              </a:rPr>
              <a:t>Qué significa cada tono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80560" y="5468112"/>
            <a:ext cx="342900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9A84C"/>
              </a:buClr>
              <a:buFont typeface="Arial"/>
              <a:buChar char="•"/>
            </a:pPr>
            <a:r>
              <a:rPr sz="1450" b="0" i="0">
                <a:solidFill>
                  <a:srgbClr val="F5F0E8"/>
                </a:solidFill>
                <a:latin typeface="Calibri"/>
              </a:rPr>
              <a:t>Cuándo usar cada tono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92440" y="5468112"/>
            <a:ext cx="342900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marL="201168" indent="-20116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9A84C"/>
              </a:buClr>
              <a:buFont typeface="Arial"/>
              <a:buChar char="•"/>
            </a:pPr>
            <a:r>
              <a:rPr sz="1450" b="0" i="0">
                <a:solidFill>
                  <a:srgbClr val="F5F0E8"/>
                </a:solidFill>
                <a:latin typeface="Calibri"/>
              </a:rPr>
              <a:t>Por qué eliges cada tono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48640" y="420624"/>
            <a:ext cx="731520" cy="731520"/>
          </a:xfrm>
          <a:prstGeom prst="roundRect">
            <a:avLst>
              <a:gd name="adj" fmla="val 22000"/>
            </a:avLst>
          </a:prstGeom>
          <a:solidFill>
            <a:srgbClr val="E8A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411480"/>
            <a:ext cx="731520" cy="73152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FFFFFF"/>
                </a:solidFill>
                <a:latin typeface="Cambria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1328" y="420624"/>
            <a:ext cx="10058400" cy="73152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 i="0">
                <a:solidFill>
                  <a:srgbClr val="C9A84C"/>
                </a:solidFill>
                <a:latin typeface="Cambria"/>
              </a:rPr>
              <a:t>Tono </a:t>
            </a:r>
            <a:r>
              <a:rPr sz="3400" b="1" i="0">
                <a:solidFill>
                  <a:srgbClr val="E8A33C"/>
                </a:solidFill>
                <a:latin typeface="Cambria"/>
              </a:rPr>
              <a:t>Entusiasta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08760"/>
            <a:ext cx="5394960" cy="4297680"/>
          </a:xfrm>
          <a:prstGeom prst="roundRect">
            <a:avLst>
              <a:gd name="adj" fmla="val 4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41247" y="1728216"/>
            <a:ext cx="484632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5F0E8"/>
                </a:solidFill>
                <a:latin typeface="Calibri"/>
              </a:rPr>
              <a:t>Cómo suena: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2258568"/>
            <a:ext cx="4809744" cy="33832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50" b="0" i="0">
                <a:solidFill>
                  <a:srgbClr val="F5F0E8"/>
                </a:solidFill>
                <a:latin typeface="Calibri"/>
              </a:rPr>
              <a:t>Animado, con energía.</a:t>
            </a:r>
          </a:p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50" b="0" i="0">
                <a:solidFill>
                  <a:srgbClr val="F5F0E8"/>
                </a:solidFill>
                <a:latin typeface="Calibri"/>
              </a:rPr>
              <a:t>Como si vieras a un amigo que no veías desde hace tiempo.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45352" y="1508760"/>
            <a:ext cx="5394960" cy="4297680"/>
          </a:xfrm>
          <a:prstGeom prst="roundRect">
            <a:avLst>
              <a:gd name="adj" fmla="val 4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37960" y="1728216"/>
            <a:ext cx="484632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E8A33C"/>
                </a:solidFill>
                <a:latin typeface="Calibri"/>
              </a:rPr>
              <a:t>¿Por qué?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258568"/>
            <a:ext cx="4809744" cy="33832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>
                <a:solidFill>
                  <a:srgbClr val="F5F0E8"/>
                </a:solidFill>
                <a:latin typeface="Calibri"/>
              </a:rPr>
              <a:t>Rompe la tensión y crea un ambiente de familiaridad.</a:t>
            </a:r>
          </a:p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>
                <a:solidFill>
                  <a:srgbClr val="F5F0E8"/>
                </a:solidFill>
                <a:latin typeface="Calibri"/>
              </a:rPr>
              <a:t>Demuestra que tienes personalidad, que no eres solo alguien leyendo un guion.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6419088"/>
            <a:ext cx="301752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1">
                <a:solidFill>
                  <a:srgbClr val="A89880"/>
                </a:solidFill>
                <a:latin typeface="Calibri"/>
              </a:rPr>
              <a:t>Confidencial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48640" y="420624"/>
            <a:ext cx="731520" cy="731520"/>
          </a:xfrm>
          <a:prstGeom prst="roundRect">
            <a:avLst>
              <a:gd name="adj" fmla="val 22000"/>
            </a:avLst>
          </a:prstGeom>
          <a:solidFill>
            <a:srgbClr val="46A6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411480"/>
            <a:ext cx="731520" cy="73152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FFFFFF"/>
                </a:solidFill>
                <a:latin typeface="Cambria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1328" y="420624"/>
            <a:ext cx="10058400" cy="73152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 i="0">
                <a:solidFill>
                  <a:srgbClr val="C9A84C"/>
                </a:solidFill>
                <a:latin typeface="Cambria"/>
              </a:rPr>
              <a:t>Tono </a:t>
            </a:r>
            <a:r>
              <a:rPr sz="3400" b="1" i="0">
                <a:solidFill>
                  <a:srgbClr val="46A6C2"/>
                </a:solidFill>
                <a:latin typeface="Cambria"/>
              </a:rPr>
              <a:t>Curioso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08760"/>
            <a:ext cx="5394960" cy="4297680"/>
          </a:xfrm>
          <a:prstGeom prst="roundRect">
            <a:avLst>
              <a:gd name="adj" fmla="val 4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41247" y="1728216"/>
            <a:ext cx="484632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5F0E8"/>
                </a:solidFill>
                <a:latin typeface="Calibri"/>
              </a:rPr>
              <a:t>Cómo suena: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2258568"/>
            <a:ext cx="4809744" cy="33832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50" b="0" i="0">
                <a:solidFill>
                  <a:srgbClr val="F5F0E8"/>
                </a:solidFill>
                <a:latin typeface="Calibri"/>
              </a:rPr>
              <a:t>Casi como si estuvieras confundido sobre por qué estás hablando con ellos por teléfono.</a:t>
            </a:r>
          </a:p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50" b="0" i="0">
                <a:solidFill>
                  <a:srgbClr val="F5F0E8"/>
                </a:solidFill>
                <a:latin typeface="Calibri"/>
              </a:rPr>
              <a:t>Ritmo más lento — tómate tu tiempo; ellos van a igualar tu ritmo.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45352" y="1508760"/>
            <a:ext cx="5394960" cy="4297680"/>
          </a:xfrm>
          <a:prstGeom prst="roundRect">
            <a:avLst>
              <a:gd name="adj" fmla="val 4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37960" y="1728216"/>
            <a:ext cx="484632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46A6C2"/>
                </a:solidFill>
                <a:latin typeface="Calibri"/>
              </a:rPr>
              <a:t>¿Por qué?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258568"/>
            <a:ext cx="4809744" cy="33832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>
                <a:solidFill>
                  <a:srgbClr val="F5F0E8"/>
                </a:solidFill>
                <a:latin typeface="Calibri"/>
              </a:rPr>
              <a:t>Un tono de confusión hace que duden de su reacción inicial.</a:t>
            </a:r>
          </a:p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>
                <a:solidFill>
                  <a:srgbClr val="F5F0E8"/>
                </a:solidFill>
                <a:latin typeface="Calibri"/>
              </a:rPr>
              <a:t>Si alguien te llama para venderte algo, ¿cuál es tu primer impulso? Colgar.</a:t>
            </a:r>
          </a:p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>
                <a:solidFill>
                  <a:srgbClr val="F5F0E8"/>
                </a:solidFill>
                <a:latin typeface="Calibri"/>
              </a:rPr>
              <a:t>Retrasa esa reacción automática y los obliga a pensar de verdad en lo que les estás diciendo.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48640" y="420624"/>
            <a:ext cx="731520" cy="731520"/>
          </a:xfrm>
          <a:prstGeom prst="roundRect">
            <a:avLst>
              <a:gd name="adj" fmla="val 22000"/>
            </a:avLst>
          </a:prstGeom>
          <a:solidFill>
            <a:srgbClr val="D87C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411480"/>
            <a:ext cx="731520" cy="73152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FFFFFF"/>
                </a:solidFill>
                <a:latin typeface="Cambria"/>
              </a:rP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1328" y="420624"/>
            <a:ext cx="10058400" cy="73152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 i="0">
                <a:solidFill>
                  <a:srgbClr val="C9A84C"/>
                </a:solidFill>
                <a:latin typeface="Cambria"/>
              </a:rPr>
              <a:t>Tono </a:t>
            </a:r>
            <a:r>
              <a:rPr sz="3400" b="1" i="0">
                <a:solidFill>
                  <a:srgbClr val="D87C7C"/>
                </a:solidFill>
                <a:latin typeface="Cambria"/>
              </a:rPr>
              <a:t>Preocupado</a:t>
            </a:r>
            <a:r>
              <a:rPr sz="2200" b="1" i="1">
                <a:solidFill>
                  <a:srgbClr val="C9A84C"/>
                </a:solidFill>
                <a:latin typeface="Cambria"/>
              </a:rPr>
              <a:t>  —  CLAVE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08760"/>
            <a:ext cx="5394960" cy="3108960"/>
          </a:xfrm>
          <a:prstGeom prst="roundRect">
            <a:avLst>
              <a:gd name="adj" fmla="val 4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41247" y="1728216"/>
            <a:ext cx="484632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5F0E8"/>
                </a:solidFill>
                <a:latin typeface="Calibri"/>
              </a:rPr>
              <a:t>Cómo suena: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2258568"/>
            <a:ext cx="4809744" cy="21945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50" b="0" i="0">
                <a:solidFill>
                  <a:srgbClr val="F5F0E8"/>
                </a:solidFill>
                <a:latin typeface="Calibri"/>
              </a:rPr>
              <a:t>Cuando un amigo o un familiar te cuenta una historia triste, ¿cómo le respondes? Haz lo mismo con el cliente.</a:t>
            </a:r>
          </a:p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50" b="0" i="0">
                <a:solidFill>
                  <a:srgbClr val="F5F0E8"/>
                </a:solidFill>
                <a:latin typeface="Calibri"/>
              </a:rPr>
              <a:t>Ritmo más lento — úsalo para pintar una imagen mental.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45352" y="1508760"/>
            <a:ext cx="5394960" cy="3108960"/>
          </a:xfrm>
          <a:prstGeom prst="roundRect">
            <a:avLst>
              <a:gd name="adj" fmla="val 4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37960" y="1728216"/>
            <a:ext cx="484632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D87C7C"/>
                </a:solidFill>
                <a:latin typeface="Calibri"/>
              </a:rPr>
              <a:t>¿Por qué?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258568"/>
            <a:ext cx="4809744" cy="21945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>
                <a:solidFill>
                  <a:srgbClr val="F5F0E8"/>
                </a:solidFill>
                <a:latin typeface="Calibri"/>
              </a:rPr>
              <a:t>El cliente necesita la cobertura más de lo que nosotros necesitamos la comisión. Deja que tus preguntas lo lleven a destapar los problemas reales.</a:t>
            </a:r>
          </a:p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>
                <a:solidFill>
                  <a:srgbClr val="F5F0E8"/>
                </a:solidFill>
                <a:latin typeface="Calibri"/>
              </a:rPr>
              <a:t>El cliente no te va a revelar la verdadera razón por la que necesita la cobertura si no usas este tono.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846320"/>
            <a:ext cx="11091672" cy="1508760"/>
          </a:xfrm>
          <a:prstGeom prst="roundRect">
            <a:avLst>
              <a:gd name="adj" fmla="val 5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68680" y="5029200"/>
            <a:ext cx="1042416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D87C7C"/>
                </a:solidFill>
                <a:latin typeface="Calibri"/>
              </a:rPr>
              <a:t>EJEMPLO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6968" y="5413248"/>
            <a:ext cx="10332720" cy="9144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550" b="0" i="1">
                <a:solidFill>
                  <a:srgbClr val="F5F0E8"/>
                </a:solidFill>
                <a:latin typeface="Calibri"/>
              </a:rPr>
              <a:t>"Con su hijo Paulie ya con su propia casa y su propia familia, seguramente sería bastante difícil para él hacerse cargo de esta casa si algo le pasara a usted mañana… ¿correcto?"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48640" y="420624"/>
            <a:ext cx="731520" cy="731520"/>
          </a:xfrm>
          <a:prstGeom prst="roundRect">
            <a:avLst>
              <a:gd name="adj" fmla="val 22000"/>
            </a:avLst>
          </a:prstGeom>
          <a:solidFill>
            <a:srgbClr val="7E8CC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48640" y="411480"/>
            <a:ext cx="731520" cy="731520"/>
          </a:xfrm>
          <a:prstGeom prst="rect">
            <a:avLst/>
          </a:prstGeom>
          <a:noFill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FFFFFF"/>
                </a:solidFill>
                <a:latin typeface="Cambria"/>
              </a:rPr>
              <a:t>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81328" y="420624"/>
            <a:ext cx="10058400" cy="73152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400" b="1" i="0">
                <a:solidFill>
                  <a:srgbClr val="C9A84C"/>
                </a:solidFill>
                <a:latin typeface="Cambria"/>
              </a:rPr>
              <a:t>Tono </a:t>
            </a:r>
            <a:r>
              <a:rPr sz="3400" b="1" i="0">
                <a:solidFill>
                  <a:srgbClr val="7E8CCB"/>
                </a:solidFill>
                <a:latin typeface="Cambria"/>
              </a:rPr>
              <a:t>Asertivo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08760"/>
            <a:ext cx="5394960" cy="4297680"/>
          </a:xfrm>
          <a:prstGeom prst="roundRect">
            <a:avLst>
              <a:gd name="adj" fmla="val 4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41247" y="1728216"/>
            <a:ext cx="484632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5F0E8"/>
                </a:solidFill>
                <a:latin typeface="Calibri"/>
              </a:rPr>
              <a:t>Cómo suena: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" y="2258568"/>
            <a:ext cx="4809744" cy="33832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50" b="0" i="0">
                <a:solidFill>
                  <a:srgbClr val="F5F0E8"/>
                </a:solidFill>
                <a:latin typeface="Calibri"/>
              </a:rPr>
              <a:t>Así estableces tu profesionalismo — tú eres el experto.</a:t>
            </a:r>
          </a:p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50" b="0" i="0">
                <a:solidFill>
                  <a:srgbClr val="F5F0E8"/>
                </a:solidFill>
                <a:latin typeface="Calibri"/>
              </a:rPr>
              <a:t>Sé muy decidido con tus palabras, directo al grano.</a:t>
            </a:r>
          </a:p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50" b="0" i="0">
                <a:solidFill>
                  <a:srgbClr val="F5F0E8"/>
                </a:solidFill>
                <a:latin typeface="Calibri"/>
              </a:rPr>
              <a:t>Un tono más firme.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45352" y="1508760"/>
            <a:ext cx="5394960" cy="4297680"/>
          </a:xfrm>
          <a:prstGeom prst="roundRect">
            <a:avLst>
              <a:gd name="adj" fmla="val 4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37960" y="1728216"/>
            <a:ext cx="484632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7E8CCB"/>
                </a:solidFill>
                <a:latin typeface="Calibri"/>
              </a:rPr>
              <a:t>¿Por qué?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258568"/>
            <a:ext cx="4809744" cy="338328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>
                <a:solidFill>
                  <a:srgbClr val="F5F0E8"/>
                </a:solidFill>
                <a:latin typeface="Calibri"/>
              </a:rPr>
              <a:t>Te permite tomar el control y dejarles claro que tienes una licencia y que es tu trabajo tomar su información.</a:t>
            </a:r>
          </a:p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>
                <a:solidFill>
                  <a:srgbClr val="F5F0E8"/>
                </a:solidFill>
                <a:latin typeface="Calibri"/>
              </a:rPr>
              <a:t>Tienes que poder cambiar a este tono; si no lo haces, nunca vas a escribir una aplicación.</a:t>
            </a:r>
          </a:p>
          <a:p>
            <a:pPr marL="201168" indent="-201168" algn="l">
              <a:lnSpc>
                <a:spcPct val="103000"/>
              </a:lnSpc>
              <a:spcBef>
                <a:spcPts val="0"/>
              </a:spcBef>
              <a:spcAft>
                <a:spcPts val="1000"/>
              </a:spcAft>
              <a:buClr>
                <a:srgbClr val="C9A84C"/>
              </a:buClr>
              <a:buFont typeface="Arial"/>
              <a:buChar char="•"/>
            </a:pPr>
            <a:r>
              <a:rPr sz="1400" b="0" i="0">
                <a:solidFill>
                  <a:srgbClr val="F5F0E8"/>
                </a:solidFill>
                <a:latin typeface="Calibri"/>
              </a:rPr>
              <a:t>Piénsalo… ¿cuántos de tus amigos tienen tu número de seguro social o los datos de tu banco?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6419088"/>
            <a:ext cx="301752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1">
                <a:solidFill>
                  <a:srgbClr val="A89880"/>
                </a:solidFill>
                <a:latin typeface="Calibri"/>
              </a:rPr>
              <a:t>Confidencial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B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411480"/>
            <a:ext cx="11091672" cy="82296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600" b="1" i="0">
                <a:solidFill>
                  <a:srgbClr val="C9A84C"/>
                </a:solidFill>
                <a:latin typeface="Cambria"/>
              </a:rPr>
              <a:t>Cómo Se Une Todo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078992"/>
            <a:ext cx="731520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 i="1">
                <a:solidFill>
                  <a:srgbClr val="A89880"/>
                </a:solidFill>
                <a:latin typeface="Calibri"/>
              </a:rPr>
              <a:t>El tono correcto en cada etapa de la llamada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00200"/>
            <a:ext cx="5943600" cy="548640"/>
          </a:xfrm>
          <a:prstGeom prst="roundRect">
            <a:avLst>
              <a:gd name="adj" fmla="val 12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13232" y="1755648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E8A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5568" y="1600200"/>
            <a:ext cx="365760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F5F0E8"/>
                </a:solidFill>
                <a:latin typeface="Calibri"/>
              </a:rPr>
              <a:t>Intro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40480" y="1600200"/>
            <a:ext cx="246888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E8A33C"/>
                </a:solidFill>
                <a:latin typeface="Calibri"/>
              </a:rPr>
              <a:t>Entusiasta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253996"/>
            <a:ext cx="5943600" cy="548640"/>
          </a:xfrm>
          <a:prstGeom prst="roundRect">
            <a:avLst>
              <a:gd name="adj" fmla="val 12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713232" y="2409444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E8A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115568" y="2253996"/>
            <a:ext cx="365760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F5F0E8"/>
                </a:solidFill>
                <a:latin typeface="Calibri"/>
              </a:rPr>
              <a:t>Construir rapport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40480" y="2253996"/>
            <a:ext cx="246888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E8A33C"/>
                </a:solidFill>
                <a:latin typeface="Calibri"/>
              </a:rPr>
              <a:t>Entusiasta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2907791"/>
            <a:ext cx="5943600" cy="548640"/>
          </a:xfrm>
          <a:prstGeom prst="roundRect">
            <a:avLst>
              <a:gd name="adj" fmla="val 12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713232" y="3063239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46A6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115568" y="2907791"/>
            <a:ext cx="365760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F5F0E8"/>
                </a:solidFill>
                <a:latin typeface="Calibri"/>
              </a:rPr>
              <a:t>Preguntas de descubrimiento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40480" y="2907791"/>
            <a:ext cx="246888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46A6C2"/>
                </a:solidFill>
                <a:latin typeface="Calibri"/>
              </a:rPr>
              <a:t>Curioso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561588"/>
            <a:ext cx="5943600" cy="548640"/>
          </a:xfrm>
          <a:prstGeom prst="roundRect">
            <a:avLst>
              <a:gd name="adj" fmla="val 12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713232" y="3717036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D87C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115568" y="3561588"/>
            <a:ext cx="365760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F5F0E8"/>
                </a:solidFill>
                <a:latin typeface="Calibri"/>
              </a:rPr>
              <a:t>Construir valor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40480" y="3561588"/>
            <a:ext cx="246888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D87C7C"/>
                </a:solidFill>
                <a:latin typeface="Calibri"/>
              </a:rPr>
              <a:t>Preocupado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215383"/>
            <a:ext cx="5943600" cy="548640"/>
          </a:xfrm>
          <a:prstGeom prst="roundRect">
            <a:avLst>
              <a:gd name="adj" fmla="val 12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713232" y="4370831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7E8CC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115568" y="4215383"/>
            <a:ext cx="365760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F5F0E8"/>
                </a:solidFill>
                <a:latin typeface="Calibri"/>
              </a:rPr>
              <a:t>Presentar la licencia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40480" y="4215383"/>
            <a:ext cx="246888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7E8CCB"/>
                </a:solidFill>
                <a:latin typeface="Calibri"/>
              </a:rPr>
              <a:t>Asertivo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4869179"/>
            <a:ext cx="5943600" cy="548640"/>
          </a:xfrm>
          <a:prstGeom prst="roundRect">
            <a:avLst>
              <a:gd name="adj" fmla="val 12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713232" y="5024627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7E8CC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115568" y="4869179"/>
            <a:ext cx="365760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F5F0E8"/>
                </a:solidFill>
                <a:latin typeface="Calibri"/>
              </a:rPr>
              <a:t>Pedir su información personal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40480" y="4869179"/>
            <a:ext cx="246888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7E8CCB"/>
                </a:solidFill>
                <a:latin typeface="Calibri"/>
              </a:rPr>
              <a:t>Asertivo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5522976"/>
            <a:ext cx="5943600" cy="548640"/>
          </a:xfrm>
          <a:prstGeom prst="roundRect">
            <a:avLst>
              <a:gd name="adj" fmla="val 12000"/>
            </a:avLst>
          </a:prstGeom>
          <a:solidFill>
            <a:srgbClr val="1620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713232" y="5678424"/>
            <a:ext cx="237744" cy="237744"/>
          </a:xfrm>
          <a:prstGeom prst="roundRect">
            <a:avLst>
              <a:gd name="adj" fmla="val 50000"/>
            </a:avLst>
          </a:prstGeom>
          <a:solidFill>
            <a:srgbClr val="7E8CC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115568" y="5522976"/>
            <a:ext cx="365760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0">
                <a:solidFill>
                  <a:srgbClr val="F5F0E8"/>
                </a:solidFill>
                <a:latin typeface="Calibri"/>
              </a:rPr>
              <a:t>Presentar los números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40480" y="5522976"/>
            <a:ext cx="2468880" cy="548640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7E8CCB"/>
                </a:solidFill>
                <a:latin typeface="Calibri"/>
              </a:rPr>
              <a:t>Asertivo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720840" y="1600200"/>
            <a:ext cx="4919472" cy="4416552"/>
          </a:xfrm>
          <a:prstGeom prst="roundRect">
            <a:avLst>
              <a:gd name="adj" fmla="val 4000"/>
            </a:avLst>
          </a:prstGeom>
          <a:solidFill>
            <a:srgbClr val="1E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7031736" y="1837943"/>
            <a:ext cx="4297680" cy="3657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C9A84C"/>
                </a:solidFill>
                <a:latin typeface="Calibri"/>
              </a:rPr>
              <a:t>Las preguntas que importan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031736" y="2468880"/>
            <a:ext cx="4297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46A6C2"/>
                </a:solidFill>
                <a:latin typeface="Calibri"/>
              </a:rPr>
              <a:t>DESCUBRIMIENTO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031736" y="2788920"/>
            <a:ext cx="4297680" cy="73152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50" b="0" i="1">
                <a:solidFill>
                  <a:srgbClr val="F5F0E8"/>
                </a:solidFill>
                <a:latin typeface="Calibri"/>
              </a:rPr>
              <a:t>"¿Cuánto tiempo lleva considerando la protección hipotecaria?"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31736" y="3749039"/>
            <a:ext cx="4297680" cy="32004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D87C7C"/>
                </a:solidFill>
                <a:latin typeface="Calibri"/>
              </a:rPr>
              <a:t>CONSTRUIR VALOR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031736" y="4069080"/>
            <a:ext cx="4297680" cy="173736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1450" b="0" i="1">
                <a:solidFill>
                  <a:srgbClr val="F5F0E8"/>
                </a:solidFill>
                <a:latin typeface="Calibri"/>
              </a:rPr>
              <a:t>"¿Cómo se vería su vida sin esto?"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</a:pPr>
            <a:r>
              <a:rPr sz="1450" b="0" i="1">
                <a:solidFill>
                  <a:srgbClr val="F5F0E8"/>
                </a:solidFill>
                <a:latin typeface="Calibri"/>
              </a:rPr>
              <a:t>"¿Cómo sería para su beneficiario si usted falleciera mañana?"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3102</TotalTime>
  <Words>543</Words>
  <Application>Microsoft Macintosh PowerPoint</Application>
  <PresentationFormat>Widescreen</PresentationFormat>
  <Paragraphs>82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Carlos W Salaverria</cp:lastModifiedBy>
  <cp:revision>1</cp:revision>
  <dcterms:created xsi:type="dcterms:W3CDTF">2013-01-27T09:14:16Z</dcterms:created>
  <dcterms:modified xsi:type="dcterms:W3CDTF">2026-06-24T16:07:27Z</dcterms:modified>
  <cp:category/>
</cp:coreProperties>
</file>